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15"/>
  </p:notesMasterIdLst>
  <p:handoutMasterIdLst>
    <p:handoutMasterId r:id="rId16"/>
  </p:handoutMasterIdLst>
  <p:sldIdLst>
    <p:sldId id="265" r:id="rId6"/>
    <p:sldId id="2145708007" r:id="rId7"/>
    <p:sldId id="323" r:id="rId8"/>
    <p:sldId id="320" r:id="rId9"/>
    <p:sldId id="2145708013" r:id="rId10"/>
    <p:sldId id="2145708025" r:id="rId11"/>
    <p:sldId id="2145708022" r:id="rId12"/>
    <p:sldId id="2145708023" r:id="rId13"/>
    <p:sldId id="2145707972" r:id="rId14"/>
  </p:sldIdLst>
  <p:sldSz cx="12188825" cy="6858000"/>
  <p:notesSz cx="6858000" cy="9144000"/>
  <p:custDataLst>
    <p:tags r:id="rId17"/>
  </p:custDataLst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207F"/>
    <a:srgbClr val="4F54A9"/>
    <a:srgbClr val="68417B"/>
    <a:srgbClr val="FBEE9B"/>
    <a:srgbClr val="EEF1C8"/>
    <a:srgbClr val="FAED9A"/>
    <a:srgbClr val="56C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1" autoAdjust="0"/>
    <p:restoredTop sz="91262" autoAdjust="0"/>
  </p:normalViewPr>
  <p:slideViewPr>
    <p:cSldViewPr showGuides="1">
      <p:cViewPr varScale="1">
        <p:scale>
          <a:sx n="114" d="100"/>
          <a:sy n="114" d="100"/>
        </p:scale>
        <p:origin x="808" y="17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80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73984DB4-3AA5-41F8-ABFF-441894870809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2025/2/13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en-US" alt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pPr algn="r" rtl="0"/>
              <a:t>‹#›</a:t>
            </a:fld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eg>
</file>

<file path=ppt/media/image3.png>
</file>

<file path=ppt/media/image4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EAAD605A-0A28-48D3-854F-4FDF8C1733EE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4" name="投影片圖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93199CD-3E1B-4AE6-990F-76F925F5EA9F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000" dirty="0">
                <a:solidFill>
                  <a:schemeClr val="bg1">
                    <a:lumMod val="50000"/>
                  </a:schemeClr>
                </a:solidFill>
              </a:rPr>
              <a:t>2019</a:t>
            </a:r>
            <a:r>
              <a:rPr lang="zh-TW" altLang="en-US" sz="1000" dirty="0">
                <a:solidFill>
                  <a:schemeClr val="bg1">
                    <a:lumMod val="50000"/>
                  </a:schemeClr>
                </a:solidFill>
              </a:rPr>
              <a:t>年全球乾眼趨勢調查結果 可看到台灣有高達</a:t>
            </a:r>
            <a:r>
              <a:rPr lang="en-US" altLang="zh-TW" sz="1000" dirty="0">
                <a:solidFill>
                  <a:schemeClr val="bg1">
                    <a:lumMod val="50000"/>
                  </a:schemeClr>
                </a:solidFill>
              </a:rPr>
              <a:t>35%(</a:t>
            </a:r>
            <a:r>
              <a:rPr lang="zh-TW" altLang="en-US" sz="1000" dirty="0">
                <a:solidFill>
                  <a:schemeClr val="bg1">
                    <a:lumMod val="50000"/>
                  </a:schemeClr>
                </a:solidFill>
              </a:rPr>
              <a:t>相當是</a:t>
            </a:r>
            <a:r>
              <a:rPr lang="en-US" altLang="zh-TW" sz="1000" dirty="0">
                <a:solidFill>
                  <a:schemeClr val="bg1">
                    <a:lumMod val="50000"/>
                  </a:schemeClr>
                </a:solidFill>
              </a:rPr>
              <a:t>720</a:t>
            </a:r>
            <a:r>
              <a:rPr lang="zh-TW" altLang="en-US" sz="1000" dirty="0">
                <a:solidFill>
                  <a:schemeClr val="bg1">
                    <a:lumMod val="50000"/>
                  </a:schemeClr>
                </a:solidFill>
              </a:rPr>
              <a:t>萬人</a:t>
            </a:r>
            <a:r>
              <a:rPr lang="en-US" altLang="zh-TW" sz="1000" dirty="0">
                <a:solidFill>
                  <a:schemeClr val="bg1">
                    <a:lumMod val="50000"/>
                  </a:schemeClr>
                </a:solidFill>
              </a:rPr>
              <a:t>)</a:t>
            </a:r>
            <a:r>
              <a:rPr lang="zh-TW" altLang="en-US" sz="1000" dirty="0">
                <a:solidFill>
                  <a:schemeClr val="bg1">
                    <a:lumMod val="50000"/>
                  </a:schemeClr>
                </a:solidFill>
              </a:rPr>
              <a:t>的人有乾眼症狀</a:t>
            </a:r>
            <a:endParaRPr lang="en-US" altLang="zh-TW" sz="10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zh-TW" altLang="en-US" sz="1000" dirty="0">
                <a:solidFill>
                  <a:schemeClr val="bg1">
                    <a:lumMod val="50000"/>
                  </a:schemeClr>
                </a:solidFill>
              </a:rPr>
              <a:t>這個比例甚至比鄰近的亞洲國家</a:t>
            </a:r>
            <a:r>
              <a:rPr lang="en-US" altLang="zh-TW" sz="1000" dirty="0">
                <a:solidFill>
                  <a:schemeClr val="bg1">
                    <a:lumMod val="50000"/>
                  </a:schemeClr>
                </a:solidFill>
              </a:rPr>
              <a:t>-</a:t>
            </a:r>
            <a:r>
              <a:rPr lang="zh-TW" altLang="en-US" sz="1000" dirty="0">
                <a:solidFill>
                  <a:schemeClr val="bg1">
                    <a:lumMod val="50000"/>
                  </a:schemeClr>
                </a:solidFill>
              </a:rPr>
              <a:t>南韓</a:t>
            </a:r>
            <a:r>
              <a:rPr lang="en-US" altLang="zh-TW" sz="10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TW" altLang="en-US" sz="1000" dirty="0">
                <a:solidFill>
                  <a:schemeClr val="bg1">
                    <a:lumMod val="50000"/>
                  </a:schemeClr>
                </a:solidFill>
              </a:rPr>
              <a:t> 日本</a:t>
            </a:r>
            <a:r>
              <a:rPr lang="en-US" altLang="zh-TW" sz="1000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zh-TW" altLang="en-US" sz="1000" dirty="0">
                <a:solidFill>
                  <a:schemeClr val="bg1">
                    <a:lumMod val="50000"/>
                  </a:schemeClr>
                </a:solidFill>
              </a:rPr>
              <a:t>中國都還要高</a:t>
            </a:r>
            <a:endParaRPr lang="en-US" altLang="zh-TW" sz="1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617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TFOS - Tear Film &amp; Ocular Surface Society</a:t>
            </a:r>
          </a:p>
          <a:p>
            <a:r>
              <a:rPr lang="en-US" altLang="zh-TW" dirty="0"/>
              <a:t>DEWS II - </a:t>
            </a:r>
            <a:r>
              <a:rPr lang="en-US" altLang="zh-TW" b="0" i="0" dirty="0">
                <a:solidFill>
                  <a:srgbClr val="333333"/>
                </a:solidFill>
                <a:effectLst/>
                <a:latin typeface="Lato" panose="020F0502020204030203" pitchFamily="34" charset="0"/>
              </a:rPr>
              <a:t>International Dry Eye Workshop II 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altLang="zh-TW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21655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TW" b="0" i="0" dirty="0" err="1">
                <a:solidFill>
                  <a:srgbClr val="5B616B"/>
                </a:solidFill>
                <a:effectLst/>
                <a:latin typeface="BlinkMacSystemFont"/>
              </a:rPr>
              <a:t>Ocul</a:t>
            </a:r>
            <a:r>
              <a:rPr lang="en-US" altLang="zh-TW" b="0" i="0" dirty="0">
                <a:solidFill>
                  <a:srgbClr val="5B616B"/>
                </a:solidFill>
                <a:effectLst/>
                <a:latin typeface="BlinkMacSystemFont"/>
              </a:rPr>
              <a:t> Surf</a:t>
            </a:r>
            <a:r>
              <a:rPr lang="en-US" altLang="zh-TW" b="0" i="0" dirty="0">
                <a:solidFill>
                  <a:srgbClr val="0071BC"/>
                </a:solidFill>
                <a:effectLst/>
                <a:latin typeface="BlinkMacSystemFont"/>
              </a:rPr>
              <a:t>. </a:t>
            </a:r>
            <a:r>
              <a:rPr lang="en-US" altLang="zh-TW" b="0" i="0" dirty="0">
                <a:solidFill>
                  <a:srgbClr val="5B616B"/>
                </a:solidFill>
                <a:effectLst/>
                <a:latin typeface="BlinkMacSystemFont"/>
              </a:rPr>
              <a:t>2017 Jul;15(3):334-365.</a:t>
            </a:r>
            <a:r>
              <a:rPr lang="en-US" altLang="zh-TW" b="0" i="0" dirty="0">
                <a:solidFill>
                  <a:srgbClr val="212121"/>
                </a:solidFill>
                <a:effectLst/>
                <a:latin typeface="BlinkMacSystemFont"/>
              </a:rPr>
              <a:t> </a:t>
            </a:r>
            <a:r>
              <a:rPr lang="en-US" altLang="zh-TW" b="0" i="0" dirty="0" err="1">
                <a:solidFill>
                  <a:srgbClr val="5B616B"/>
                </a:solidFill>
                <a:effectLst/>
                <a:latin typeface="BlinkMacSystemFont"/>
              </a:rPr>
              <a:t>doi</a:t>
            </a:r>
            <a:r>
              <a:rPr lang="en-US" altLang="zh-TW" b="0" i="0" dirty="0">
                <a:solidFill>
                  <a:srgbClr val="5B616B"/>
                </a:solidFill>
                <a:effectLst/>
                <a:latin typeface="BlinkMacSystemFont"/>
              </a:rPr>
              <a:t>: 10.1016/j.jtos.2017.05.003.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altLang="zh-TW" smtClean="0"/>
              <a:pPr/>
              <a:t>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91667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皮脂過度分泌，即所謂的脂漏</a:t>
            </a:r>
            <a:r>
              <a:rPr lang="en-US" altLang="zh-TW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US" altLang="zh-TW" b="0" i="0" dirty="0">
                <a:solidFill>
                  <a:srgbClr val="FF897E"/>
                </a:solidFill>
                <a:effectLst/>
                <a:latin typeface="Arial" panose="020B0604020202020204" pitchFamily="34" charset="0"/>
              </a:rPr>
              <a:t>seborrhea</a:t>
            </a:r>
            <a:r>
              <a:rPr lang="en-US" altLang="zh-TW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)</a:t>
            </a:r>
            <a:endParaRPr lang="en-US" altLang="zh-TW" b="0" i="0" dirty="0">
              <a:solidFill>
                <a:srgbClr val="BFBFBF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b="0" i="0" dirty="0">
                <a:solidFill>
                  <a:srgbClr val="BFBFBF"/>
                </a:solidFill>
                <a:effectLst/>
                <a:latin typeface="Arial" panose="020B0604020202020204" pitchFamily="34" charset="0"/>
              </a:rPr>
              <a:t>油芽孢桿菌</a:t>
            </a:r>
            <a:r>
              <a:rPr lang="en-US" altLang="zh-TW" b="0" i="0" dirty="0">
                <a:solidFill>
                  <a:srgbClr val="BFBFBF"/>
                </a:solidFill>
                <a:effectLst/>
                <a:latin typeface="Arial" panose="020B0604020202020204" pitchFamily="34" charset="0"/>
              </a:rPr>
              <a:t>(Bacillus </a:t>
            </a:r>
            <a:r>
              <a:rPr lang="en-US" altLang="zh-TW" b="0" i="0" dirty="0" err="1">
                <a:solidFill>
                  <a:srgbClr val="BFBFBF"/>
                </a:solidFill>
                <a:effectLst/>
                <a:latin typeface="Arial" panose="020B0604020202020204" pitchFamily="34" charset="0"/>
              </a:rPr>
              <a:t>oleronius</a:t>
            </a:r>
            <a:r>
              <a:rPr lang="en-US" altLang="zh-TW" b="0" i="0" dirty="0">
                <a:solidFill>
                  <a:srgbClr val="BFBFBF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TW" altLang="en-US" b="0" i="0" dirty="0">
                <a:solidFill>
                  <a:srgbClr val="BFBFBF"/>
                </a:solidFill>
                <a:effectLst/>
                <a:latin typeface="Arial" panose="020B0604020202020204" pitchFamily="34" charset="0"/>
              </a:rPr>
              <a:t>：存在於人皮膚寄生蟎毛囊蠕形蟎中，可能與酒糟</a:t>
            </a:r>
            <a:r>
              <a:rPr lang="en-US" altLang="zh-TW" b="0" i="0" dirty="0">
                <a:solidFill>
                  <a:srgbClr val="BFBFBF"/>
                </a:solidFill>
                <a:effectLst/>
                <a:latin typeface="Arial" panose="020B0604020202020204" pitchFamily="34" charset="0"/>
              </a:rPr>
              <a:t>Rosacea</a:t>
            </a:r>
            <a:r>
              <a:rPr lang="zh-TW" altLang="en-US" b="0" i="0" dirty="0">
                <a:solidFill>
                  <a:srgbClr val="BFBFBF"/>
                </a:solidFill>
                <a:effectLst/>
                <a:latin typeface="Arial" panose="020B0604020202020204" pitchFamily="34" charset="0"/>
              </a:rPr>
              <a:t>的發展有關</a:t>
            </a:r>
            <a:endParaRPr lang="en-US" altLang="zh-TW" b="0" i="0" dirty="0">
              <a:solidFill>
                <a:srgbClr val="BFBFBF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痤瘡桿菌</a:t>
            </a:r>
            <a:r>
              <a:rPr lang="en-US" altLang="zh-TW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US" altLang="zh-TW" b="0" i="0" dirty="0">
                <a:solidFill>
                  <a:srgbClr val="FF897E"/>
                </a:solidFill>
                <a:effectLst/>
                <a:latin typeface="Arial" panose="020B0604020202020204" pitchFamily="34" charset="0"/>
              </a:rPr>
              <a:t>Propionibacterium acnes</a:t>
            </a:r>
            <a:r>
              <a:rPr lang="en-US" altLang="zh-TW" b="0" i="0" dirty="0">
                <a:solidFill>
                  <a:srgbClr val="BFBFBF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TW" altLang="en-US" b="0" i="0" dirty="0">
                <a:solidFill>
                  <a:srgbClr val="BFBFBF"/>
                </a:solidFill>
                <a:effectLst/>
                <a:latin typeface="Arial" panose="020B0604020202020204" pitchFamily="34" charset="0"/>
              </a:rPr>
              <a:t>：</a:t>
            </a:r>
            <a:r>
              <a:rPr lang="zh-TW" altLang="en-US" b="0" i="0" dirty="0">
                <a:solidFill>
                  <a:srgbClr val="214B87"/>
                </a:solidFill>
                <a:effectLst/>
                <a:latin typeface="Inter"/>
              </a:rPr>
              <a:t>存在於人的皮膚當中，已知是引起皮膚發炎的主要病原菌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altLang="zh-TW" smtClean="0"/>
              <a:pPr/>
              <a:t>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69905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缺油型的患者大多伴隨著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MGD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的現象，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MGD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是判斷是否是缺油型乾眼的依據，那到底什麼樣的人比較容易會是缺油型乾眼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202124"/>
                </a:solidFill>
                <a:effectLst/>
                <a:latin typeface="Google Sans"/>
              </a:rPr>
              <a:t>像是</a:t>
            </a:r>
            <a:r>
              <a:rPr lang="en-US" altLang="zh-TW" b="0" i="0" dirty="0">
                <a:solidFill>
                  <a:srgbClr val="202124"/>
                </a:solidFill>
                <a:effectLst/>
                <a:latin typeface="Google Sans"/>
              </a:rPr>
              <a:t>Rosacea(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Google Sans"/>
              </a:rPr>
              <a:t>酒糟鼻</a:t>
            </a:r>
            <a:r>
              <a:rPr lang="en-US" altLang="zh-TW" b="0" i="0" dirty="0">
                <a:solidFill>
                  <a:srgbClr val="202124"/>
                </a:solidFill>
                <a:effectLst/>
                <a:latin typeface="Google Sans"/>
              </a:rPr>
              <a:t>)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Google Sans"/>
              </a:rPr>
              <a:t>，或是一些有青春痘 油脂分泌旺盛的族群，有研究指出這些人有較高的機率跟</a:t>
            </a:r>
            <a:r>
              <a:rPr lang="en-US" altLang="zh-TW" b="0" i="0" dirty="0">
                <a:solidFill>
                  <a:srgbClr val="202124"/>
                </a:solidFill>
                <a:effectLst/>
                <a:latin typeface="Google Sans"/>
              </a:rPr>
              <a:t>MGD</a:t>
            </a:r>
            <a:r>
              <a:rPr lang="zh-TW" altLang="en-US" b="0" i="0" dirty="0">
                <a:solidFill>
                  <a:srgbClr val="202124"/>
                </a:solidFill>
                <a:effectLst/>
                <a:latin typeface="Google Sans"/>
              </a:rPr>
              <a:t>相關</a:t>
            </a:r>
            <a:endParaRPr lang="en-US" altLang="zh-TW" b="0" i="0" dirty="0">
              <a:solidFill>
                <a:srgbClr val="202124"/>
              </a:solidFill>
              <a:effectLst/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202124"/>
                </a:solidFill>
                <a:effectLst/>
                <a:latin typeface="PMingLiU" panose="02020500000000000000" pitchFamily="18" charset="-120"/>
                <a:ea typeface="PMingLiU" panose="02020500000000000000" pitchFamily="18" charset="-120"/>
              </a:rPr>
              <a:t>脂漏性皮膚炎引起的瞼緣炎，第三張圖，常見表徵眼周皮膚泛紅掉皮屑</a:t>
            </a:r>
            <a:endParaRPr lang="en-US" altLang="zh-TW" sz="1200" b="0" i="0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霰粒腫</a:t>
            </a:r>
            <a:r>
              <a:rPr lang="zh-TW" altLang="en-US" b="0" i="0" dirty="0">
                <a:solidFill>
                  <a:schemeClr val="tx1"/>
                </a:solidFill>
                <a:effectLst/>
                <a:latin typeface="+mn-lt"/>
              </a:rPr>
              <a:t>，也就是</a:t>
            </a:r>
            <a:r>
              <a:rPr lang="zh-TW" altLang="en-US" b="0" i="0" dirty="0">
                <a:solidFill>
                  <a:srgbClr val="262626"/>
                </a:solidFill>
                <a:effectLst/>
                <a:latin typeface="Inter"/>
              </a:rPr>
              <a:t>瞼板腺囊腫，通常是瞼板腺堵塞導致的</a:t>
            </a:r>
            <a:endParaRPr lang="en-US" altLang="zh-TW" sz="1200" b="0" i="0" dirty="0">
              <a:solidFill>
                <a:srgbClr val="262626"/>
              </a:solidFill>
              <a:effectLst/>
              <a:latin typeface="Inter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 dirty="0">
                <a:solidFill>
                  <a:srgbClr val="262626"/>
                </a:solidFill>
                <a:effectLst/>
                <a:latin typeface="Inter"/>
              </a:rPr>
              <a:t>這些族群會有很高的機率會有缺油型乾眼，所以如果醫師有遇過這類型的患者，其實就可以很快速的判斷它有可能是缺油型乾眼的患者</a:t>
            </a:r>
            <a:endParaRPr lang="en-US" altLang="zh-TW" sz="1200" b="1" i="1" dirty="0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06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87760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522413" y="1412777"/>
            <a:ext cx="9134391" cy="4607024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9139AE3-CE51-4CE0-B20B-8685CFA4CB30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altLang="zh-TW" noProof="0" smtClean="0"/>
              <a:t>‹#›</a:t>
            </a:fld>
            <a:endParaRPr lang="en-US" altLang="zh-TW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7BBDF3FC-961F-4D1B-9198-F96CFC56A158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A013F82-EE5E-44EE-A61D-E31C6657F26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6">
            <a:extLst>
              <a:ext uri="{FF2B5EF4-FFF2-40B4-BE49-F238E27FC236}">
                <a16:creationId xmlns:a16="http://schemas.microsoft.com/office/drawing/2014/main" id="{328D2766-3D3C-2F46-88E6-B5C060F328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512" y="5845826"/>
            <a:ext cx="1032664" cy="40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0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6E90105A-5AE4-CD41-AD38-728464893AE6}"/>
              </a:ext>
            </a:extLst>
          </p:cNvPr>
          <p:cNvSpPr/>
          <p:nvPr userDrawn="1"/>
        </p:nvSpPr>
        <p:spPr>
          <a:xfrm rot="10800000">
            <a:off x="0" y="-25400"/>
            <a:ext cx="12188825" cy="161924"/>
          </a:xfrm>
          <a:prstGeom prst="rect">
            <a:avLst/>
          </a:prstGeom>
          <a:gradFill flip="none" rotWithShape="1">
            <a:gsLst>
              <a:gs pos="65000">
                <a:srgbClr val="64398D"/>
              </a:gs>
              <a:gs pos="33000">
                <a:srgbClr val="6F2282"/>
              </a:gs>
              <a:gs pos="0">
                <a:srgbClr val="8D1F7B"/>
              </a:gs>
              <a:gs pos="100000">
                <a:srgbClr val="5D3E9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 dirty="0"/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4666C0B1-97FB-3A4E-9935-315A49A1AE16}"/>
              </a:ext>
            </a:extLst>
          </p:cNvPr>
          <p:cNvSpPr/>
          <p:nvPr userDrawn="1"/>
        </p:nvSpPr>
        <p:spPr>
          <a:xfrm>
            <a:off x="1057560" y="5819297"/>
            <a:ext cx="11131265" cy="460795"/>
          </a:xfrm>
          <a:prstGeom prst="rect">
            <a:avLst/>
          </a:prstGeom>
          <a:solidFill>
            <a:srgbClr val="6E2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pic>
        <p:nvPicPr>
          <p:cNvPr id="13" name="Obraz 12" descr="Obraz zawierający ciemny, stół, siedzi, małe&#10;&#10;Opis wygenerowany automatycznie">
            <a:extLst>
              <a:ext uri="{FF2B5EF4-FFF2-40B4-BE49-F238E27FC236}">
                <a16:creationId xmlns:a16="http://schemas.microsoft.com/office/drawing/2014/main" id="{357D0E99-1D30-C24D-AE51-1B38F75C8A1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75" y="5686480"/>
            <a:ext cx="1183565" cy="717167"/>
          </a:xfrm>
          <a:prstGeom prst="rect">
            <a:avLst/>
          </a:prstGeom>
        </p:spPr>
      </p:pic>
      <p:pic>
        <p:nvPicPr>
          <p:cNvPr id="14" name="Picture 16">
            <a:extLst>
              <a:ext uri="{FF2B5EF4-FFF2-40B4-BE49-F238E27FC236}">
                <a16:creationId xmlns:a16="http://schemas.microsoft.com/office/drawing/2014/main" id="{F5DB5EF2-C995-F842-8443-F5758E0BEC1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512" y="5845826"/>
            <a:ext cx="1032664" cy="407737"/>
          </a:xfrm>
          <a:prstGeom prst="rect">
            <a:avLst/>
          </a:prstGeom>
        </p:spPr>
      </p:pic>
      <p:sp>
        <p:nvSpPr>
          <p:cNvPr id="18" name="Subtitle 1">
            <a:extLst>
              <a:ext uri="{FF2B5EF4-FFF2-40B4-BE49-F238E27FC236}">
                <a16:creationId xmlns:a16="http://schemas.microsoft.com/office/drawing/2014/main" id="{21C11087-191B-8F4B-9E60-DC944E46B031}"/>
              </a:ext>
            </a:extLst>
          </p:cNvPr>
          <p:cNvSpPr txBox="1">
            <a:spLocks/>
          </p:cNvSpPr>
          <p:nvPr userDrawn="1"/>
        </p:nvSpPr>
        <p:spPr>
          <a:xfrm>
            <a:off x="1531240" y="5795376"/>
            <a:ext cx="6514827" cy="4993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80"/>
              </a:lnSpc>
              <a:spcBef>
                <a:spcPts val="0"/>
              </a:spcBef>
              <a:buNone/>
              <a:defRPr/>
            </a:pPr>
            <a:r>
              <a:rPr lang="en-US" sz="1200" b="0" i="0" spc="10" dirty="0">
                <a:solidFill>
                  <a:schemeClr val="bg1"/>
                </a:solidFill>
                <a:latin typeface="Gotham Book" pitchFamily="2" charset="0"/>
                <a:cs typeface="Gotham Book" pitchFamily="2" charset="0"/>
              </a:rPr>
              <a:t>Recommend Systane® COMPLETE</a:t>
            </a:r>
            <a:br>
              <a:rPr lang="en-US" sz="1400" b="0" i="0" spc="10" dirty="0">
                <a:solidFill>
                  <a:schemeClr val="bg1"/>
                </a:solidFill>
                <a:latin typeface="Gotham Book" pitchFamily="2" charset="0"/>
                <a:cs typeface="Gotham Book" pitchFamily="2" charset="0"/>
              </a:rPr>
            </a:br>
            <a:r>
              <a:rPr lang="en-US" sz="1400" b="1" dirty="0">
                <a:solidFill>
                  <a:schemeClr val="bg1"/>
                </a:solidFill>
                <a:latin typeface="Gotham Bold" pitchFamily="2" charset="0"/>
                <a:cs typeface="Gotham Bold" pitchFamily="2" charset="0"/>
              </a:rPr>
              <a:t>2 DROPS, 1 UNSTOPPABLE YOU</a:t>
            </a:r>
            <a:endParaRPr lang="en-US" sz="1400" b="1" spc="10" dirty="0">
              <a:solidFill>
                <a:schemeClr val="bg1"/>
              </a:solidFill>
              <a:latin typeface="Gotham Bold" pitchFamily="2" charset="0"/>
              <a:cs typeface="Gotham Bold" pitchFamily="2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endParaRPr lang="en-US" sz="1100" b="0" i="0" spc="0" dirty="0">
              <a:solidFill>
                <a:schemeClr val="bg1"/>
              </a:solidFill>
              <a:latin typeface="Gotham Book" pitchFamily="2" charset="0"/>
              <a:cs typeface="Gotham Boo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2933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6326D6-BF4B-9A4F-A1A5-6E4298834198}"/>
              </a:ext>
            </a:extLst>
          </p:cNvPr>
          <p:cNvSpPr/>
          <p:nvPr userDrawn="1"/>
        </p:nvSpPr>
        <p:spPr>
          <a:xfrm>
            <a:off x="1057560" y="5819297"/>
            <a:ext cx="11131265" cy="460795"/>
          </a:xfrm>
          <a:prstGeom prst="rect">
            <a:avLst/>
          </a:prstGeom>
          <a:solidFill>
            <a:srgbClr val="6E2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C2CC573-7412-AB4F-9D25-22698BF9C6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512" y="5845826"/>
            <a:ext cx="1032664" cy="407737"/>
          </a:xfrm>
          <a:prstGeom prst="rect">
            <a:avLst/>
          </a:prstGeom>
        </p:spPr>
      </p:pic>
      <p:sp>
        <p:nvSpPr>
          <p:cNvPr id="8" name="Rectangle 13">
            <a:extLst>
              <a:ext uri="{FF2B5EF4-FFF2-40B4-BE49-F238E27FC236}">
                <a16:creationId xmlns:a16="http://schemas.microsoft.com/office/drawing/2014/main" id="{6E90105A-5AE4-CD41-AD38-728464893AE6}"/>
              </a:ext>
            </a:extLst>
          </p:cNvPr>
          <p:cNvSpPr/>
          <p:nvPr userDrawn="1"/>
        </p:nvSpPr>
        <p:spPr>
          <a:xfrm rot="10800000">
            <a:off x="0" y="-25400"/>
            <a:ext cx="12188825" cy="161924"/>
          </a:xfrm>
          <a:prstGeom prst="rect">
            <a:avLst/>
          </a:prstGeom>
          <a:gradFill flip="none" rotWithShape="1">
            <a:gsLst>
              <a:gs pos="65000">
                <a:srgbClr val="64398D"/>
              </a:gs>
              <a:gs pos="33000">
                <a:srgbClr val="6F2282"/>
              </a:gs>
              <a:gs pos="0">
                <a:srgbClr val="8D1F7B"/>
              </a:gs>
              <a:gs pos="100000">
                <a:srgbClr val="5D3E9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 dirty="0"/>
          </a:p>
        </p:txBody>
      </p:sp>
      <p:pic>
        <p:nvPicPr>
          <p:cNvPr id="16" name="Obraz 15" descr="Obraz zawierający ciemny, stół, siedzi, małe&#10;&#10;Opis wygenerowany automatycznie">
            <a:extLst>
              <a:ext uri="{FF2B5EF4-FFF2-40B4-BE49-F238E27FC236}">
                <a16:creationId xmlns:a16="http://schemas.microsoft.com/office/drawing/2014/main" id="{D3F7161B-6A91-1044-B059-6D2BCCAC185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75" y="5686480"/>
            <a:ext cx="1183565" cy="717167"/>
          </a:xfrm>
          <a:prstGeom prst="rect">
            <a:avLst/>
          </a:prstGeom>
        </p:spPr>
      </p:pic>
      <p:sp>
        <p:nvSpPr>
          <p:cNvPr id="12" name="Subtitle 1">
            <a:extLst>
              <a:ext uri="{FF2B5EF4-FFF2-40B4-BE49-F238E27FC236}">
                <a16:creationId xmlns:a16="http://schemas.microsoft.com/office/drawing/2014/main" id="{FB4EC850-58B5-9546-93F9-51EA97328124}"/>
              </a:ext>
            </a:extLst>
          </p:cNvPr>
          <p:cNvSpPr txBox="1">
            <a:spLocks/>
          </p:cNvSpPr>
          <p:nvPr userDrawn="1"/>
        </p:nvSpPr>
        <p:spPr>
          <a:xfrm>
            <a:off x="1531240" y="5883914"/>
            <a:ext cx="6514827" cy="4993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779"/>
              </a:lnSpc>
              <a:spcBef>
                <a:spcPts val="0"/>
              </a:spcBef>
              <a:buNone/>
              <a:defRPr/>
            </a:pPr>
            <a:r>
              <a:rPr lang="en-US" sz="1400" b="1" dirty="0">
                <a:solidFill>
                  <a:schemeClr val="bg1"/>
                </a:solidFill>
                <a:latin typeface="Gotham Bold" pitchFamily="2" charset="0"/>
                <a:cs typeface="Gotham Bold" pitchFamily="2" charset="0"/>
              </a:rPr>
              <a:t>2 DROPS, 1 UNSTOPPABLE YOU</a:t>
            </a:r>
            <a:endParaRPr lang="en-US" sz="1400" b="1" spc="10" dirty="0">
              <a:solidFill>
                <a:schemeClr val="bg1"/>
              </a:solidFill>
              <a:latin typeface="Gotham Bold" pitchFamily="2" charset="0"/>
              <a:cs typeface="Gotham Bold" pitchFamily="2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endParaRPr lang="en-US" sz="1100" b="0" i="0" spc="0" dirty="0">
              <a:solidFill>
                <a:schemeClr val="bg1"/>
              </a:solidFill>
              <a:latin typeface="Gotham Book" pitchFamily="2" charset="0"/>
              <a:cs typeface="Gotham Boo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9704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6E90105A-5AE4-CD41-AD38-728464893AE6}"/>
              </a:ext>
            </a:extLst>
          </p:cNvPr>
          <p:cNvSpPr/>
          <p:nvPr userDrawn="1"/>
        </p:nvSpPr>
        <p:spPr>
          <a:xfrm rot="10800000">
            <a:off x="0" y="-25400"/>
            <a:ext cx="12188825" cy="161924"/>
          </a:xfrm>
          <a:prstGeom prst="rect">
            <a:avLst/>
          </a:prstGeom>
          <a:gradFill flip="none" rotWithShape="1">
            <a:gsLst>
              <a:gs pos="65000">
                <a:srgbClr val="65398D"/>
              </a:gs>
              <a:gs pos="33000">
                <a:srgbClr val="6F2282"/>
              </a:gs>
              <a:gs pos="0">
                <a:srgbClr val="8E1F7C"/>
              </a:gs>
              <a:gs pos="100000">
                <a:srgbClr val="5D3E9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 dirty="0"/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E4FBFD11-4443-1A4F-BEAB-A28E6083DA82}"/>
              </a:ext>
            </a:extLst>
          </p:cNvPr>
          <p:cNvSpPr/>
          <p:nvPr userDrawn="1"/>
        </p:nvSpPr>
        <p:spPr>
          <a:xfrm>
            <a:off x="0" y="5819297"/>
            <a:ext cx="12188825" cy="460795"/>
          </a:xfrm>
          <a:prstGeom prst="rect">
            <a:avLst/>
          </a:prstGeom>
          <a:solidFill>
            <a:srgbClr val="6E2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pic>
        <p:nvPicPr>
          <p:cNvPr id="10" name="Picture 16">
            <a:extLst>
              <a:ext uri="{FF2B5EF4-FFF2-40B4-BE49-F238E27FC236}">
                <a16:creationId xmlns:a16="http://schemas.microsoft.com/office/drawing/2014/main" id="{3B392A95-9768-054A-80F1-9336D1BA90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512" y="5845826"/>
            <a:ext cx="1032664" cy="40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758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>
            <a:extLst>
              <a:ext uri="{FF2B5EF4-FFF2-40B4-BE49-F238E27FC236}">
                <a16:creationId xmlns:a16="http://schemas.microsoft.com/office/drawing/2014/main" id="{386AF294-3582-FA43-BED3-B7B0D4896629}"/>
              </a:ext>
            </a:extLst>
          </p:cNvPr>
          <p:cNvSpPr/>
          <p:nvPr userDrawn="1"/>
        </p:nvSpPr>
        <p:spPr>
          <a:xfrm>
            <a:off x="0" y="5930900"/>
            <a:ext cx="12188825" cy="927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799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6E90105A-5AE4-CD41-AD38-728464893AE6}"/>
              </a:ext>
            </a:extLst>
          </p:cNvPr>
          <p:cNvSpPr/>
          <p:nvPr userDrawn="1"/>
        </p:nvSpPr>
        <p:spPr>
          <a:xfrm rot="10800000">
            <a:off x="0" y="-25400"/>
            <a:ext cx="12188825" cy="161924"/>
          </a:xfrm>
          <a:prstGeom prst="rect">
            <a:avLst/>
          </a:prstGeom>
          <a:gradFill flip="none" rotWithShape="1">
            <a:gsLst>
              <a:gs pos="65000">
                <a:srgbClr val="64398D"/>
              </a:gs>
              <a:gs pos="33000">
                <a:srgbClr val="6F2282"/>
              </a:gs>
              <a:gs pos="0">
                <a:srgbClr val="8D1F7B"/>
              </a:gs>
              <a:gs pos="100000">
                <a:srgbClr val="5D3E9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769" b="-327"/>
          <a:stretch/>
        </p:blipFill>
        <p:spPr>
          <a:xfrm>
            <a:off x="1116503" y="129310"/>
            <a:ext cx="11084634" cy="574161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60354FF-BF58-FA42-8FBB-0DB1DC55EEDA}"/>
              </a:ext>
            </a:extLst>
          </p:cNvPr>
          <p:cNvSpPr/>
          <p:nvPr userDrawn="1"/>
        </p:nvSpPr>
        <p:spPr>
          <a:xfrm rot="10800000">
            <a:off x="3176819" y="142732"/>
            <a:ext cx="5543781" cy="5703091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77000">
                <a:srgbClr val="FFFFFF"/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4B0C423B-3198-FC41-BCB0-640BCDF21E96}"/>
              </a:ext>
            </a:extLst>
          </p:cNvPr>
          <p:cNvSpPr/>
          <p:nvPr userDrawn="1"/>
        </p:nvSpPr>
        <p:spPr>
          <a:xfrm>
            <a:off x="1057560" y="5819297"/>
            <a:ext cx="11131265" cy="460795"/>
          </a:xfrm>
          <a:prstGeom prst="rect">
            <a:avLst/>
          </a:prstGeom>
          <a:solidFill>
            <a:srgbClr val="6E2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11" name="Subtitle 1">
            <a:extLst>
              <a:ext uri="{FF2B5EF4-FFF2-40B4-BE49-F238E27FC236}">
                <a16:creationId xmlns:a16="http://schemas.microsoft.com/office/drawing/2014/main" id="{6AB808F2-FA1E-9540-9BE6-94A08E1835CD}"/>
              </a:ext>
            </a:extLst>
          </p:cNvPr>
          <p:cNvSpPr txBox="1">
            <a:spLocks/>
          </p:cNvSpPr>
          <p:nvPr userDrawn="1"/>
        </p:nvSpPr>
        <p:spPr>
          <a:xfrm>
            <a:off x="1531240" y="5795376"/>
            <a:ext cx="6514827" cy="4993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80"/>
              </a:lnSpc>
              <a:spcBef>
                <a:spcPts val="0"/>
              </a:spcBef>
              <a:buNone/>
              <a:defRPr/>
            </a:pPr>
            <a:r>
              <a:rPr lang="en-US" sz="1200" b="0" i="0" spc="10" dirty="0">
                <a:solidFill>
                  <a:schemeClr val="bg1"/>
                </a:solidFill>
                <a:latin typeface="Gotham Book" pitchFamily="2" charset="0"/>
                <a:cs typeface="Gotham Book" pitchFamily="2" charset="0"/>
              </a:rPr>
              <a:t>Recommend Systane® COMPLETE</a:t>
            </a:r>
            <a:br>
              <a:rPr lang="en-US" sz="1400" b="0" i="0" spc="10" dirty="0">
                <a:solidFill>
                  <a:schemeClr val="bg1"/>
                </a:solidFill>
                <a:latin typeface="Gotham Book" pitchFamily="2" charset="0"/>
                <a:cs typeface="Gotham Book" pitchFamily="2" charset="0"/>
              </a:rPr>
            </a:br>
            <a:r>
              <a:rPr lang="en-US" sz="1400" b="1" dirty="0">
                <a:solidFill>
                  <a:schemeClr val="bg1"/>
                </a:solidFill>
                <a:latin typeface="Gotham Bold" pitchFamily="2" charset="0"/>
                <a:cs typeface="Gotham Bold" pitchFamily="2" charset="0"/>
              </a:rPr>
              <a:t>2 DROPS, 1 UNSTOPPABLE YOU</a:t>
            </a:r>
            <a:endParaRPr lang="en-US" sz="1400" b="1" spc="10" dirty="0">
              <a:solidFill>
                <a:schemeClr val="bg1"/>
              </a:solidFill>
              <a:latin typeface="Gotham Bold" pitchFamily="2" charset="0"/>
              <a:cs typeface="Gotham Bold" pitchFamily="2" charset="0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buNone/>
            </a:pPr>
            <a:endParaRPr lang="en-US" sz="1100" b="0" i="0" spc="0" dirty="0">
              <a:solidFill>
                <a:schemeClr val="bg1"/>
              </a:solidFill>
              <a:latin typeface="Gotham Book" pitchFamily="2" charset="0"/>
              <a:cs typeface="Gotham Book" pitchFamily="2" charset="0"/>
            </a:endParaRPr>
          </a:p>
        </p:txBody>
      </p:sp>
      <p:pic>
        <p:nvPicPr>
          <p:cNvPr id="12" name="Obraz 11" descr="Obraz zawierający ciemny, stół, siedzi, małe&#10;&#10;Opis wygenerowany automatycznie">
            <a:extLst>
              <a:ext uri="{FF2B5EF4-FFF2-40B4-BE49-F238E27FC236}">
                <a16:creationId xmlns:a16="http://schemas.microsoft.com/office/drawing/2014/main" id="{22D91C5B-80E6-1449-B8B2-98A6126DD42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75" y="5686480"/>
            <a:ext cx="1183565" cy="717167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384DD23A-EFC0-D347-8439-A22714DA872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512" y="5845826"/>
            <a:ext cx="1032664" cy="40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1956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604B57-C2B7-D54A-923F-4DA993A668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027B71C-7D5B-AF49-9545-5D979E7FF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844" y="2378584"/>
            <a:ext cx="6794315" cy="116975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599" b="1" i="0">
                <a:solidFill>
                  <a:schemeClr val="tx2"/>
                </a:solidFill>
                <a:latin typeface="Arial" panose="020B0604020202020204" pitchFamily="34" charset="0"/>
                <a:ea typeface="Open Sans Extrabold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1E80FD6-3FCD-9743-A71B-F2AA90BB7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9844" y="3740659"/>
            <a:ext cx="6794315" cy="8112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799" b="1" i="0">
                <a:solidFill>
                  <a:schemeClr val="tx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A96761-8762-8C48-A19D-3B5BD8F17BB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982" y="6445477"/>
            <a:ext cx="624858" cy="1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043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標題及物件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8"/>
          <p:cNvSpPr txBox="1">
            <a:spLocks noGrp="1"/>
          </p:cNvSpPr>
          <p:nvPr>
            <p:ph type="title"/>
          </p:nvPr>
        </p:nvSpPr>
        <p:spPr>
          <a:xfrm>
            <a:off x="837982" y="365126"/>
            <a:ext cx="10512862" cy="903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38"/>
          <p:cNvSpPr txBox="1">
            <a:spLocks noGrp="1"/>
          </p:cNvSpPr>
          <p:nvPr>
            <p:ph type="body" idx="1"/>
          </p:nvPr>
        </p:nvSpPr>
        <p:spPr>
          <a:xfrm>
            <a:off x="837982" y="1412776"/>
            <a:ext cx="10512862" cy="476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063" lvl="0" indent="-34279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126" lvl="1" indent="-34279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189" lvl="2" indent="-34279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251" lvl="3" indent="-34279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314" lvl="4" indent="-34279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2377" lvl="5" indent="-34279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199440" lvl="6" indent="-34279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6503" lvl="7" indent="-34279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3566" lvl="8" indent="-34279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44144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E3EE08-0D33-0F6E-7782-6C51119EA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C48A503-D5FA-0B5E-508B-1C11B164D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02553-E95C-41B9-9119-D830BDB0C9B9}" type="datetimeFigureOut">
              <a:rPr lang="zh-TW" altLang="en-US" smtClean="0"/>
              <a:t>2025/2/13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C4E208F-5172-14A7-BD16-86816A107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6148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8776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1522413" y="1412777"/>
            <a:ext cx="9134391" cy="4607024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algn="l" rtl="0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 algn="l" rtl="0">
              <a:defRPr/>
            </a:lvl6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3BC660E-D67A-4A05-BC76-82673E5A4090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A013F82-EE5E-44EE-A61D-E31C6657F26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A2AA54E-1096-4023-AA6A-AF9E8353DDEF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altLang="zh-TW" noProof="0" smtClean="0"/>
              <a:t>‹#›</a:t>
            </a:fld>
            <a:endParaRPr lang="en-US" altLang="zh-TW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87760"/>
          </a:xfrm>
        </p:spPr>
        <p:txBody>
          <a:bodyPr rtlCol="0"/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504781" y="1412776"/>
            <a:ext cx="4419599" cy="4607025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229183" y="1412776"/>
            <a:ext cx="4419600" cy="4607025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5D8C706-304F-48AF-8B93-4DF487C770C5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altLang="zh-TW" noProof="0" smtClean="0"/>
              <a:t>‹#›</a:t>
            </a:fld>
            <a:endParaRPr lang="en-US" altLang="zh-TW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87760"/>
          </a:xfrm>
        </p:spPr>
        <p:txBody>
          <a:bodyPr rtlCol="0"/>
          <a:lstStyle>
            <a:lvl1pPr algn="l" rtl="0"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2411" y="1412776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522411" y="2318792"/>
            <a:ext cx="4416552" cy="3701009"/>
          </a:xfrm>
        </p:spPr>
        <p:txBody>
          <a:bodyPr rtlCol="0">
            <a:normAutofit/>
          </a:bodyPr>
          <a:lstStyle>
            <a:lvl1pPr algn="l" rtl="0">
              <a:defRPr sz="2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algn="l" rtl="0"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algn="l" rtl="0"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algn="l" rtl="0"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algn="l" rtl="0"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249861" y="1412776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249861" y="2318792"/>
            <a:ext cx="4416552" cy="3701009"/>
          </a:xfrm>
        </p:spPr>
        <p:txBody>
          <a:bodyPr rtlCol="0">
            <a:normAutofit/>
          </a:bodyPr>
          <a:lstStyle>
            <a:lvl1pPr algn="l" rtl="0">
              <a:defRPr sz="2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algn="l" rtl="0"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algn="l" rtl="0"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algn="l" rtl="0"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algn="l" rtl="0"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0A47CA53-9C41-4E7E-9C82-73E3DA673586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A013F82-EE5E-44EE-A61D-E31C6657F26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87760"/>
          </a:xfrm>
        </p:spPr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BC60868-E9F8-4441-A0EE-DFF98FF04964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A013F82-EE5E-44EE-A61D-E31C6657F26F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271D2C9-D7F9-4E47-8DC0-679D10025003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altLang="zh-TW" noProof="0" smtClean="0"/>
              <a:t>‹#›</a:t>
            </a:fld>
            <a:endParaRPr lang="en-US" altLang="zh-TW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0BC9F9-C2D1-4EAA-B5EF-7972108C87E7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altLang="zh-TW" noProof="0" smtClean="0"/>
              <a:t>‹#›</a:t>
            </a:fld>
            <a:endParaRPr lang="en-US" altLang="zh-TW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圖片預留位置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AD276201-65D9-4F91-B053-C3BB89461A42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A013F82-EE5E-44EE-A61D-E31C6657F26F}" type="slidenum">
              <a:rPr lang="en-US" altLang="zh-TW" smtClean="0"/>
              <a:pPr/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5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ags" Target="../tags/tag3.xml"/><Relationship Id="rId5" Type="http://schemas.openxmlformats.org/officeDocument/2006/relationships/slideLayout" Target="../slideLayouts/slideLayout16.xml"/><Relationship Id="rId10" Type="http://schemas.openxmlformats.org/officeDocument/2006/relationships/tags" Target="../tags/tag2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B52777B-FFBE-4070-AC71-C493A55733E7}" type="datetime1">
              <a:rPr lang="zh-TW" altLang="en-US" smtClean="0"/>
              <a:pPr/>
              <a:t>2025/2/13</a:t>
            </a:fld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A013F82-EE5E-44EE-A61D-E31C6657F26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1543570683"/>
              </p:ext>
            </p:extLst>
          </p:nvPr>
        </p:nvGraphicFramePr>
        <p:xfrm>
          <a:off x="2118" y="1588"/>
          <a:ext cx="2116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2" imgW="395" imgH="394" progId="TCLayout.ActiveDocument.1">
                  <p:embed/>
                </p:oleObj>
              </mc:Choice>
              <mc:Fallback>
                <p:oleObj name="think-cell Slide" r:id="rId12" imgW="395" imgH="394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6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/>
          <p:cNvSpPr/>
          <p:nvPr userDrawn="1">
            <p:custDataLst>
              <p:tags r:id="rId11"/>
            </p:custDataLst>
          </p:nvPr>
        </p:nvSpPr>
        <p:spPr>
          <a:xfrm>
            <a:off x="0" y="0"/>
            <a:ext cx="211612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en-US" sz="4399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65129"/>
            <a:ext cx="10512862" cy="9036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412776"/>
            <a:ext cx="10512862" cy="4764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3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56353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674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ctrTitle"/>
          </p:nvPr>
        </p:nvSpPr>
        <p:spPr>
          <a:xfrm>
            <a:off x="1065214" y="836712"/>
            <a:ext cx="8229600" cy="1944216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sz="6000" dirty="0">
                <a:latin typeface="Bahnschrift Light Condensed" panose="020B0502040204020203" pitchFamily="34" charset="0"/>
              </a:rPr>
              <a:t>Dry Eye Management</a:t>
            </a:r>
            <a:endParaRPr lang="zh-TW" altLang="en-US" sz="6000" dirty="0">
              <a:latin typeface="Bahnschrift Light Condensed" panose="020B0502040204020203" pitchFamily="34" charset="0"/>
            </a:endParaRPr>
          </a:p>
        </p:txBody>
      </p:sp>
      <p:sp>
        <p:nvSpPr>
          <p:cNvPr id="4" name="副標題 3"/>
          <p:cNvSpPr>
            <a:spLocks noGrp="1"/>
          </p:cNvSpPr>
          <p:nvPr>
            <p:ph type="subTitle" idx="1"/>
          </p:nvPr>
        </p:nvSpPr>
        <p:spPr>
          <a:xfrm>
            <a:off x="1125859" y="2924944"/>
            <a:ext cx="8168953" cy="1224136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Light SemiConde" panose="020B0502040204020203" pitchFamily="34" charset="0"/>
              </a:rPr>
              <a:t>With the Introduction of New</a:t>
            </a:r>
          </a:p>
          <a:p>
            <a:pPr rtl="0"/>
            <a:r>
              <a:rPr lang="en-US" altLang="zh-TW" sz="2400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Light SemiConde" panose="020B0502040204020203" pitchFamily="34" charset="0"/>
              </a:rPr>
              <a:t>Nanoemulsion Lubricant Eyedrop</a:t>
            </a:r>
            <a:endParaRPr lang="zh-TW" altLang="it-IT" sz="2400" dirty="0">
              <a:solidFill>
                <a:schemeClr val="accent1">
                  <a:lumMod val="40000"/>
                  <a:lumOff val="60000"/>
                </a:schemeClr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2" name="副標題 3">
            <a:extLst>
              <a:ext uri="{FF2B5EF4-FFF2-40B4-BE49-F238E27FC236}">
                <a16:creationId xmlns:a16="http://schemas.microsoft.com/office/drawing/2014/main" id="{D8895227-E811-6CDD-E2E1-F65D9FFF3C46}"/>
              </a:ext>
            </a:extLst>
          </p:cNvPr>
          <p:cNvSpPr txBox="1">
            <a:spLocks/>
          </p:cNvSpPr>
          <p:nvPr/>
        </p:nvSpPr>
        <p:spPr>
          <a:xfrm>
            <a:off x="1125859" y="4869160"/>
            <a:ext cx="8168954" cy="10081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kern="1200" cap="all" spc="200" baseline="0">
                <a:solidFill>
                  <a:schemeClr val="accent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/>
              <a:t>高子恩醫師</a:t>
            </a:r>
            <a:endParaRPr lang="en-US" altLang="zh-TW" sz="2400" dirty="0"/>
          </a:p>
          <a:p>
            <a:r>
              <a:rPr lang="en-US" altLang="zh-TW" sz="2400" dirty="0">
                <a:latin typeface="Bahnschrift Light Condensed" panose="020B0502040204020203" pitchFamily="34" charset="0"/>
              </a:rPr>
              <a:t>06 Oct. 2024</a:t>
            </a:r>
            <a:endParaRPr lang="zh-TW" altLang="it-IT" sz="2400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17EDE61A-F19E-2602-0196-A73995D6BC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830" y="2008364"/>
            <a:ext cx="6976548" cy="3724892"/>
          </a:xfrm>
          <a:prstGeom prst="rect">
            <a:avLst/>
          </a:prstGeom>
        </p:spPr>
      </p:pic>
      <p:sp>
        <p:nvSpPr>
          <p:cNvPr id="5" name="矩形: 圓角 4">
            <a:extLst>
              <a:ext uri="{FF2B5EF4-FFF2-40B4-BE49-F238E27FC236}">
                <a16:creationId xmlns:a16="http://schemas.microsoft.com/office/drawing/2014/main" id="{BBBD2ECC-6FAA-8338-929D-1833436AAC5A}"/>
              </a:ext>
            </a:extLst>
          </p:cNvPr>
          <p:cNvSpPr/>
          <p:nvPr/>
        </p:nvSpPr>
        <p:spPr>
          <a:xfrm>
            <a:off x="10267987" y="2664793"/>
            <a:ext cx="1285535" cy="655748"/>
          </a:xfrm>
          <a:prstGeom prst="roundRect">
            <a:avLst/>
          </a:prstGeom>
          <a:ln w="5715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126"/>
            <a:endParaRPr lang="zh-TW" altLang="en-US" sz="1799">
              <a:ln w="76200">
                <a:solidFill>
                  <a:srgbClr val="FF0000"/>
                </a:solidFill>
              </a:ln>
              <a:solidFill>
                <a:prstClr val="black"/>
              </a:solidFill>
              <a:latin typeface="Aptos" panose="020B0004020202020204" pitchFamily="34" charset="0"/>
              <a:ea typeface="新細明體" panose="02020500000000000000" pitchFamily="18" charset="-120"/>
            </a:endParaRP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B6A4F00C-E9DE-544D-A165-88BFDCB6F8F7}"/>
              </a:ext>
            </a:extLst>
          </p:cNvPr>
          <p:cNvCxnSpPr>
            <a:cxnSpLocks/>
          </p:cNvCxnSpPr>
          <p:nvPr/>
        </p:nvCxnSpPr>
        <p:spPr>
          <a:xfrm flipV="1">
            <a:off x="5171399" y="3435599"/>
            <a:ext cx="0" cy="1920449"/>
          </a:xfrm>
          <a:prstGeom prst="line">
            <a:avLst/>
          </a:prstGeom>
          <a:ln w="12700">
            <a:solidFill>
              <a:srgbClr val="00349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63337CB-718C-EA41-BB02-0C0BD5C827A1}"/>
              </a:ext>
            </a:extLst>
          </p:cNvPr>
          <p:cNvSpPr txBox="1"/>
          <p:nvPr/>
        </p:nvSpPr>
        <p:spPr>
          <a:xfrm>
            <a:off x="768280" y="6473464"/>
            <a:ext cx="6098269" cy="34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126">
              <a:spcBef>
                <a:spcPts val="300"/>
              </a:spcBef>
            </a:pPr>
            <a:r>
              <a:rPr lang="en-US" sz="700" b="1" dirty="0">
                <a:solidFill>
                  <a:prstClr val="black">
                    <a:lumMod val="65000"/>
                    <a:lumOff val="35000"/>
                  </a:prstClr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rPr>
              <a:t>Reference: </a:t>
            </a:r>
            <a:r>
              <a:rPr lang="en-US" sz="700" b="1" dirty="0">
                <a:solidFill>
                  <a:prstClr val="black">
                    <a:lumMod val="50000"/>
                    <a:lumOff val="50000"/>
                  </a:prstClr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rPr>
              <a:t>1. </a:t>
            </a:r>
            <a:r>
              <a:rPr lang="en-US" sz="700" dirty="0">
                <a:solidFill>
                  <a:prstClr val="black">
                    <a:lumMod val="50000"/>
                    <a:lumOff val="50000"/>
                  </a:prstClr>
                </a:solidFill>
                <a:latin typeface="Aptos" panose="020B0004020202020204" pitchFamily="34" charset="0"/>
              </a:rPr>
              <a:t>Stapleton F, Alves M, Bunya VY, et al. TFOS DEWS II Epidemiology Report. </a:t>
            </a:r>
            <a:r>
              <a:rPr lang="en-US" sz="700" i="1" dirty="0" err="1">
                <a:solidFill>
                  <a:prstClr val="black">
                    <a:lumMod val="50000"/>
                    <a:lumOff val="50000"/>
                  </a:prstClr>
                </a:solidFill>
                <a:latin typeface="Aptos" panose="020B0004020202020204" pitchFamily="34" charset="0"/>
              </a:rPr>
              <a:t>Ocul</a:t>
            </a:r>
            <a:r>
              <a:rPr lang="en-US" sz="700" i="1" dirty="0">
                <a:solidFill>
                  <a:prstClr val="black">
                    <a:lumMod val="50000"/>
                    <a:lumOff val="50000"/>
                  </a:prstClr>
                </a:solidFill>
                <a:latin typeface="Aptos" panose="020B0004020202020204" pitchFamily="34" charset="0"/>
              </a:rPr>
              <a:t> Surf</a:t>
            </a:r>
            <a:r>
              <a:rPr lang="en-US" sz="700" dirty="0">
                <a:solidFill>
                  <a:prstClr val="black">
                    <a:lumMod val="50000"/>
                    <a:lumOff val="50000"/>
                  </a:prstClr>
                </a:solidFill>
                <a:latin typeface="Aptos" panose="020B0004020202020204" pitchFamily="34" charset="0"/>
              </a:rPr>
              <a:t>. 2017;15(3):334-365.</a:t>
            </a:r>
          </a:p>
          <a:p>
            <a:pPr defTabSz="914126">
              <a:spcBef>
                <a:spcPts val="300"/>
              </a:spcBef>
            </a:pPr>
            <a:endParaRPr lang="en-US" sz="700" dirty="0">
              <a:solidFill>
                <a:srgbClr val="7F7F7F"/>
              </a:solidFill>
              <a:latin typeface="Aptos" panose="020B0004020202020204" pitchFamily="34" charset="0"/>
              <a:ea typeface="Open Sans"/>
              <a:cs typeface="Arial" panose="020B0604020202020204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DEE2058-EC45-C345-A0B4-DB4A0AD8CA6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86561" y="322135"/>
            <a:ext cx="7913688" cy="417513"/>
          </a:xfrm>
        </p:spPr>
        <p:txBody>
          <a:bodyPr>
            <a:noAutofit/>
          </a:bodyPr>
          <a:lstStyle/>
          <a:p>
            <a:r>
              <a:rPr lang="en-US" altLang="zh-TW" sz="2399" b="1" dirty="0">
                <a:solidFill>
                  <a:srgbClr val="6E2A8E"/>
                </a:solidFill>
                <a:latin typeface="Aptos" panose="020B0004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Almost 1/3 people suffered from DED in Taiwan</a:t>
            </a:r>
            <a:endParaRPr lang="en-US" sz="2399" b="1" dirty="0">
              <a:solidFill>
                <a:srgbClr val="6E2A8E"/>
              </a:solidFill>
              <a:latin typeface="Aptos" panose="020B0004020202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ectangle 174">
            <a:extLst>
              <a:ext uri="{FF2B5EF4-FFF2-40B4-BE49-F238E27FC236}">
                <a16:creationId xmlns:a16="http://schemas.microsoft.com/office/drawing/2014/main" id="{A18FC938-A08E-B345-ACDC-42EB83F588C8}"/>
              </a:ext>
            </a:extLst>
          </p:cNvPr>
          <p:cNvSpPr/>
          <p:nvPr/>
        </p:nvSpPr>
        <p:spPr>
          <a:xfrm>
            <a:off x="10469953" y="1866531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South Korea*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0ED5DE-7522-9541-8481-FC153EA1452E}"/>
              </a:ext>
            </a:extLst>
          </p:cNvPr>
          <p:cNvSpPr txBox="1"/>
          <p:nvPr/>
        </p:nvSpPr>
        <p:spPr>
          <a:xfrm>
            <a:off x="10385895" y="1958067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 dirty="0">
                <a:solidFill>
                  <a:srgbClr val="003493"/>
                </a:solidFill>
                <a:latin typeface="Aptos" panose="020B0004020202020204" pitchFamily="34" charset="0"/>
              </a:rPr>
              <a:t>30% </a:t>
            </a:r>
            <a:r>
              <a:rPr lang="en-US" sz="1600" b="1" dirty="0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 dirty="0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 dirty="0">
                <a:solidFill>
                  <a:prstClr val="black"/>
                </a:solidFill>
                <a:latin typeface="Aptos" panose="020B0004020202020204" pitchFamily="34" charset="0"/>
              </a:rPr>
              <a:t>Age ≥65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22D3955-C1A7-7047-875E-FDB633CEB17C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10270037" y="1958067"/>
            <a:ext cx="199916" cy="0"/>
          </a:xfrm>
          <a:prstGeom prst="line">
            <a:avLst/>
          </a:prstGeom>
          <a:ln w="12700">
            <a:solidFill>
              <a:srgbClr val="003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F883004-3D0F-FA4F-B31E-B65191536FEA}"/>
              </a:ext>
            </a:extLst>
          </p:cNvPr>
          <p:cNvCxnSpPr>
            <a:cxnSpLocks/>
          </p:cNvCxnSpPr>
          <p:nvPr/>
        </p:nvCxnSpPr>
        <p:spPr>
          <a:xfrm flipV="1">
            <a:off x="8087793" y="2670108"/>
            <a:ext cx="0" cy="857027"/>
          </a:xfrm>
          <a:prstGeom prst="line">
            <a:avLst/>
          </a:prstGeom>
          <a:ln w="12700">
            <a:solidFill>
              <a:srgbClr val="00349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74">
            <a:extLst>
              <a:ext uri="{FF2B5EF4-FFF2-40B4-BE49-F238E27FC236}">
                <a16:creationId xmlns:a16="http://schemas.microsoft.com/office/drawing/2014/main" id="{BB89833B-2424-1D4C-9B91-FB5C5268DAB0}"/>
              </a:ext>
            </a:extLst>
          </p:cNvPr>
          <p:cNvSpPr/>
          <p:nvPr/>
        </p:nvSpPr>
        <p:spPr>
          <a:xfrm>
            <a:off x="10469953" y="3435597"/>
            <a:ext cx="871841" cy="180415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Japan*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4EFB16-8151-3F4D-B701-5A6BEA5EAAED}"/>
              </a:ext>
            </a:extLst>
          </p:cNvPr>
          <p:cNvSpPr txBox="1"/>
          <p:nvPr/>
        </p:nvSpPr>
        <p:spPr>
          <a:xfrm>
            <a:off x="10385895" y="3527134"/>
            <a:ext cx="955900" cy="746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21% </a:t>
            </a:r>
            <a:r>
              <a:rPr lang="en-US" sz="1600" b="1">
                <a:solidFill>
                  <a:srgbClr val="003493"/>
                </a:solidFill>
                <a:latin typeface="Aptos" panose="020B0004020202020204" pitchFamily="34" charset="0"/>
              </a:rPr>
              <a:t>•</a:t>
            </a:r>
          </a:p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24% </a:t>
            </a:r>
            <a:r>
              <a:rPr lang="en-US" sz="1600" b="1">
                <a:solidFill>
                  <a:srgbClr val="FF0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15-18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010B6AA-E5E1-8944-849A-EEB1DEB88D54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8316334" y="3525805"/>
            <a:ext cx="2153619" cy="1330"/>
          </a:xfrm>
          <a:prstGeom prst="line">
            <a:avLst/>
          </a:prstGeom>
          <a:ln w="12700">
            <a:solidFill>
              <a:srgbClr val="0034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174">
            <a:extLst>
              <a:ext uri="{FF2B5EF4-FFF2-40B4-BE49-F238E27FC236}">
                <a16:creationId xmlns:a16="http://schemas.microsoft.com/office/drawing/2014/main" id="{9D2966FB-F6C5-D641-A9A8-6E3DCBC8E248}"/>
              </a:ext>
            </a:extLst>
          </p:cNvPr>
          <p:cNvSpPr/>
          <p:nvPr/>
        </p:nvSpPr>
        <p:spPr>
          <a:xfrm>
            <a:off x="10469953" y="4431263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China*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41C801-3DEF-B44D-8F2E-06A199A6D2DD}"/>
              </a:ext>
            </a:extLst>
          </p:cNvPr>
          <p:cNvSpPr txBox="1"/>
          <p:nvPr/>
        </p:nvSpPr>
        <p:spPr>
          <a:xfrm>
            <a:off x="10385895" y="4522798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33%</a:t>
            </a:r>
            <a:r>
              <a:rPr lang="en-US" sz="1400" b="1">
                <a:solidFill>
                  <a:srgbClr val="FFC000"/>
                </a:solidFill>
                <a:latin typeface="Aptos" panose="020B0004020202020204" pitchFamily="34" charset="0"/>
              </a:rPr>
              <a:t>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20-95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620FF0A-EB77-5545-8721-6056A91F1047}"/>
              </a:ext>
            </a:extLst>
          </p:cNvPr>
          <p:cNvCxnSpPr>
            <a:cxnSpLocks/>
          </p:cNvCxnSpPr>
          <p:nvPr/>
        </p:nvCxnSpPr>
        <p:spPr>
          <a:xfrm flipH="1">
            <a:off x="7511625" y="4516147"/>
            <a:ext cx="2958329" cy="0"/>
          </a:xfrm>
          <a:prstGeom prst="line">
            <a:avLst/>
          </a:prstGeom>
          <a:ln w="12700">
            <a:solidFill>
              <a:srgbClr val="003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B69278B-F0A3-C849-9D49-396CDE238B91}"/>
              </a:ext>
            </a:extLst>
          </p:cNvPr>
          <p:cNvCxnSpPr>
            <a:cxnSpLocks/>
          </p:cNvCxnSpPr>
          <p:nvPr/>
        </p:nvCxnSpPr>
        <p:spPr>
          <a:xfrm flipV="1">
            <a:off x="7511625" y="3525805"/>
            <a:ext cx="2988" cy="990342"/>
          </a:xfrm>
          <a:prstGeom prst="line">
            <a:avLst/>
          </a:prstGeom>
          <a:ln w="12700">
            <a:solidFill>
              <a:srgbClr val="0034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174">
            <a:extLst>
              <a:ext uri="{FF2B5EF4-FFF2-40B4-BE49-F238E27FC236}">
                <a16:creationId xmlns:a16="http://schemas.microsoft.com/office/drawing/2014/main" id="{4EC9CCD9-86EC-3B4F-B81F-944ED0A7D194}"/>
              </a:ext>
            </a:extLst>
          </p:cNvPr>
          <p:cNvSpPr/>
          <p:nvPr/>
        </p:nvSpPr>
        <p:spPr>
          <a:xfrm>
            <a:off x="10469953" y="5270828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Australia*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1DF64F7-4A0B-A34A-9AF5-C5EEBCCE1842}"/>
              </a:ext>
            </a:extLst>
          </p:cNvPr>
          <p:cNvSpPr txBox="1"/>
          <p:nvPr/>
        </p:nvSpPr>
        <p:spPr>
          <a:xfrm>
            <a:off x="10385895" y="5362364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58%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&gt;50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882C6A8-299A-0147-8A6B-56BD7BD64C4F}"/>
              </a:ext>
            </a:extLst>
          </p:cNvPr>
          <p:cNvCxnSpPr>
            <a:cxnSpLocks/>
          </p:cNvCxnSpPr>
          <p:nvPr/>
        </p:nvCxnSpPr>
        <p:spPr>
          <a:xfrm flipH="1">
            <a:off x="8144930" y="5324274"/>
            <a:ext cx="2407554" cy="0"/>
          </a:xfrm>
          <a:prstGeom prst="line">
            <a:avLst/>
          </a:prstGeom>
          <a:ln w="12700">
            <a:solidFill>
              <a:srgbClr val="003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F7846BE-008B-3C46-93C5-B4D70563CC7A}"/>
              </a:ext>
            </a:extLst>
          </p:cNvPr>
          <p:cNvCxnSpPr>
            <a:cxnSpLocks/>
          </p:cNvCxnSpPr>
          <p:nvPr/>
        </p:nvCxnSpPr>
        <p:spPr>
          <a:xfrm flipV="1">
            <a:off x="6048635" y="4995015"/>
            <a:ext cx="0" cy="461023"/>
          </a:xfrm>
          <a:prstGeom prst="line">
            <a:avLst/>
          </a:prstGeom>
          <a:ln w="12700">
            <a:solidFill>
              <a:srgbClr val="0034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C1C69F-F3AC-A240-9D28-0568C500BF64}"/>
              </a:ext>
            </a:extLst>
          </p:cNvPr>
          <p:cNvCxnSpPr>
            <a:cxnSpLocks/>
          </p:cNvCxnSpPr>
          <p:nvPr/>
        </p:nvCxnSpPr>
        <p:spPr>
          <a:xfrm flipV="1">
            <a:off x="10273211" y="1958065"/>
            <a:ext cx="0" cy="712043"/>
          </a:xfrm>
          <a:prstGeom prst="line">
            <a:avLst/>
          </a:prstGeom>
          <a:ln w="12700">
            <a:solidFill>
              <a:srgbClr val="003493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174">
            <a:extLst>
              <a:ext uri="{FF2B5EF4-FFF2-40B4-BE49-F238E27FC236}">
                <a16:creationId xmlns:a16="http://schemas.microsoft.com/office/drawing/2014/main" id="{9A66B583-D0FD-9C42-835C-87512BD8A164}"/>
              </a:ext>
            </a:extLst>
          </p:cNvPr>
          <p:cNvSpPr/>
          <p:nvPr/>
        </p:nvSpPr>
        <p:spPr>
          <a:xfrm>
            <a:off x="8733614" y="1275348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Iran*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723059D-83E0-0942-ABEF-5488A7F27ABD}"/>
              </a:ext>
            </a:extLst>
          </p:cNvPr>
          <p:cNvSpPr txBox="1"/>
          <p:nvPr/>
        </p:nvSpPr>
        <p:spPr>
          <a:xfrm>
            <a:off x="8649556" y="1366884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18%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40-64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5878087-4E71-A44D-9463-11FFB95778F5}"/>
              </a:ext>
            </a:extLst>
          </p:cNvPr>
          <p:cNvCxnSpPr>
            <a:cxnSpLocks/>
          </p:cNvCxnSpPr>
          <p:nvPr/>
        </p:nvCxnSpPr>
        <p:spPr>
          <a:xfrm flipH="1">
            <a:off x="8087793" y="2664792"/>
            <a:ext cx="2180194" cy="0"/>
          </a:xfrm>
          <a:prstGeom prst="line">
            <a:avLst/>
          </a:prstGeom>
          <a:ln w="12700">
            <a:solidFill>
              <a:srgbClr val="00349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62B4D8-667E-874F-B7E8-B8D79727A6FF}"/>
              </a:ext>
            </a:extLst>
          </p:cNvPr>
          <p:cNvCxnSpPr>
            <a:cxnSpLocks/>
          </p:cNvCxnSpPr>
          <p:nvPr/>
        </p:nvCxnSpPr>
        <p:spPr>
          <a:xfrm flipH="1">
            <a:off x="8533699" y="1366883"/>
            <a:ext cx="199916" cy="0"/>
          </a:xfrm>
          <a:prstGeom prst="line">
            <a:avLst/>
          </a:prstGeom>
          <a:ln w="12700">
            <a:solidFill>
              <a:srgbClr val="003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F2B1038-4467-694E-A014-403F3AC7A4F5}"/>
              </a:ext>
            </a:extLst>
          </p:cNvPr>
          <p:cNvCxnSpPr>
            <a:cxnSpLocks/>
          </p:cNvCxnSpPr>
          <p:nvPr/>
        </p:nvCxnSpPr>
        <p:spPr>
          <a:xfrm flipV="1">
            <a:off x="8533699" y="1373427"/>
            <a:ext cx="6857" cy="1084646"/>
          </a:xfrm>
          <a:prstGeom prst="line">
            <a:avLst/>
          </a:prstGeom>
          <a:ln w="12700">
            <a:solidFill>
              <a:srgbClr val="003493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C9A8051-7443-7148-97A3-60075BD34BD0}"/>
              </a:ext>
            </a:extLst>
          </p:cNvPr>
          <p:cNvCxnSpPr>
            <a:cxnSpLocks/>
          </p:cNvCxnSpPr>
          <p:nvPr/>
        </p:nvCxnSpPr>
        <p:spPr>
          <a:xfrm flipH="1">
            <a:off x="7270776" y="2462826"/>
            <a:ext cx="1275185" cy="0"/>
          </a:xfrm>
          <a:prstGeom prst="line">
            <a:avLst/>
          </a:prstGeom>
          <a:ln w="12700">
            <a:solidFill>
              <a:srgbClr val="00349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AB5879D-D949-E74B-B1EA-ABADCE95A04C}"/>
              </a:ext>
            </a:extLst>
          </p:cNvPr>
          <p:cNvCxnSpPr>
            <a:cxnSpLocks/>
          </p:cNvCxnSpPr>
          <p:nvPr/>
        </p:nvCxnSpPr>
        <p:spPr>
          <a:xfrm flipV="1">
            <a:off x="7270776" y="2468295"/>
            <a:ext cx="4836" cy="1147718"/>
          </a:xfrm>
          <a:prstGeom prst="line">
            <a:avLst/>
          </a:prstGeom>
          <a:ln w="12700">
            <a:solidFill>
              <a:srgbClr val="003493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1B27EB5-C17D-0C4F-A054-176CA8D2F3D1}"/>
              </a:ext>
            </a:extLst>
          </p:cNvPr>
          <p:cNvCxnSpPr>
            <a:cxnSpLocks/>
          </p:cNvCxnSpPr>
          <p:nvPr/>
        </p:nvCxnSpPr>
        <p:spPr>
          <a:xfrm flipH="1">
            <a:off x="6700608" y="3612172"/>
            <a:ext cx="570168" cy="0"/>
          </a:xfrm>
          <a:prstGeom prst="line">
            <a:avLst/>
          </a:prstGeom>
          <a:ln w="12700">
            <a:solidFill>
              <a:srgbClr val="0034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174">
            <a:extLst>
              <a:ext uri="{FF2B5EF4-FFF2-40B4-BE49-F238E27FC236}">
                <a16:creationId xmlns:a16="http://schemas.microsoft.com/office/drawing/2014/main" id="{23639FC2-3280-0841-8F25-6EE91217E684}"/>
              </a:ext>
            </a:extLst>
          </p:cNvPr>
          <p:cNvSpPr/>
          <p:nvPr/>
        </p:nvSpPr>
        <p:spPr>
          <a:xfrm>
            <a:off x="7478952" y="1275348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Egypt*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9FBCFC2-7648-3646-B0A8-5C793913FABA}"/>
              </a:ext>
            </a:extLst>
          </p:cNvPr>
          <p:cNvSpPr txBox="1"/>
          <p:nvPr/>
        </p:nvSpPr>
        <p:spPr>
          <a:xfrm>
            <a:off x="7394894" y="1366884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55%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18-75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DFDB044-987F-6F49-974C-8E215918730D}"/>
              </a:ext>
            </a:extLst>
          </p:cNvPr>
          <p:cNvCxnSpPr>
            <a:cxnSpLocks/>
          </p:cNvCxnSpPr>
          <p:nvPr/>
        </p:nvCxnSpPr>
        <p:spPr>
          <a:xfrm flipH="1">
            <a:off x="7118612" y="1358415"/>
            <a:ext cx="376240" cy="0"/>
          </a:xfrm>
          <a:prstGeom prst="line">
            <a:avLst/>
          </a:prstGeom>
          <a:ln w="12700">
            <a:solidFill>
              <a:srgbClr val="003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D7670C3-DCEF-B344-880F-510D084A413E}"/>
              </a:ext>
            </a:extLst>
          </p:cNvPr>
          <p:cNvCxnSpPr>
            <a:cxnSpLocks/>
          </p:cNvCxnSpPr>
          <p:nvPr/>
        </p:nvCxnSpPr>
        <p:spPr>
          <a:xfrm flipV="1">
            <a:off x="7126991" y="1364963"/>
            <a:ext cx="0" cy="1986070"/>
          </a:xfrm>
          <a:prstGeom prst="line">
            <a:avLst/>
          </a:prstGeom>
          <a:ln w="12700">
            <a:solidFill>
              <a:srgbClr val="003493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E95F199-694A-0B4A-8AE3-A2DEAE048981}"/>
              </a:ext>
            </a:extLst>
          </p:cNvPr>
          <p:cNvCxnSpPr>
            <a:cxnSpLocks/>
          </p:cNvCxnSpPr>
          <p:nvPr/>
        </p:nvCxnSpPr>
        <p:spPr>
          <a:xfrm flipH="1">
            <a:off x="4751699" y="3094530"/>
            <a:ext cx="839401" cy="0"/>
          </a:xfrm>
          <a:prstGeom prst="line">
            <a:avLst/>
          </a:prstGeom>
          <a:ln w="12700">
            <a:solidFill>
              <a:srgbClr val="003493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7BC2364-3981-3146-9AC7-0020F64972B7}"/>
              </a:ext>
            </a:extLst>
          </p:cNvPr>
          <p:cNvCxnSpPr>
            <a:cxnSpLocks/>
          </p:cNvCxnSpPr>
          <p:nvPr/>
        </p:nvCxnSpPr>
        <p:spPr>
          <a:xfrm flipV="1">
            <a:off x="6210760" y="3357115"/>
            <a:ext cx="4387" cy="421334"/>
          </a:xfrm>
          <a:prstGeom prst="line">
            <a:avLst/>
          </a:prstGeom>
          <a:ln w="12700">
            <a:solidFill>
              <a:srgbClr val="00349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174">
            <a:extLst>
              <a:ext uri="{FF2B5EF4-FFF2-40B4-BE49-F238E27FC236}">
                <a16:creationId xmlns:a16="http://schemas.microsoft.com/office/drawing/2014/main" id="{E16FB6BF-64F0-C64F-85B6-B7B259326003}"/>
              </a:ext>
            </a:extLst>
          </p:cNvPr>
          <p:cNvSpPr/>
          <p:nvPr/>
        </p:nvSpPr>
        <p:spPr>
          <a:xfrm>
            <a:off x="6977634" y="5264512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Saudi Arabia*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C3A602F-C40B-3A48-A613-654954978681}"/>
              </a:ext>
            </a:extLst>
          </p:cNvPr>
          <p:cNvSpPr txBox="1"/>
          <p:nvPr/>
        </p:nvSpPr>
        <p:spPr>
          <a:xfrm>
            <a:off x="6893575" y="5356047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32%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16-78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0B823C1-C08B-E545-BAEE-33D37A5A2138}"/>
              </a:ext>
            </a:extLst>
          </p:cNvPr>
          <p:cNvCxnSpPr>
            <a:cxnSpLocks/>
          </p:cNvCxnSpPr>
          <p:nvPr/>
        </p:nvCxnSpPr>
        <p:spPr>
          <a:xfrm flipH="1">
            <a:off x="6494186" y="3828426"/>
            <a:ext cx="900708" cy="0"/>
          </a:xfrm>
          <a:prstGeom prst="line">
            <a:avLst/>
          </a:prstGeom>
          <a:ln w="12700">
            <a:solidFill>
              <a:srgbClr val="0034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DB37DA20-6CC5-BA47-AB22-8BE9CA200D33}"/>
              </a:ext>
            </a:extLst>
          </p:cNvPr>
          <p:cNvCxnSpPr>
            <a:cxnSpLocks/>
          </p:cNvCxnSpPr>
          <p:nvPr/>
        </p:nvCxnSpPr>
        <p:spPr>
          <a:xfrm flipV="1">
            <a:off x="7382563" y="3832218"/>
            <a:ext cx="0" cy="1532283"/>
          </a:xfrm>
          <a:prstGeom prst="line">
            <a:avLst/>
          </a:prstGeom>
          <a:ln w="12700">
            <a:solidFill>
              <a:srgbClr val="003493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174">
            <a:extLst>
              <a:ext uri="{FF2B5EF4-FFF2-40B4-BE49-F238E27FC236}">
                <a16:creationId xmlns:a16="http://schemas.microsoft.com/office/drawing/2014/main" id="{66AC46B8-D9B6-A046-B383-D044DEC602E9}"/>
              </a:ext>
            </a:extLst>
          </p:cNvPr>
          <p:cNvSpPr/>
          <p:nvPr/>
        </p:nvSpPr>
        <p:spPr>
          <a:xfrm>
            <a:off x="6151943" y="1275348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France*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F553CE7-8D93-144F-9D6F-C1F5B77AB035}"/>
              </a:ext>
            </a:extLst>
          </p:cNvPr>
          <p:cNvSpPr txBox="1"/>
          <p:nvPr/>
        </p:nvSpPr>
        <p:spPr>
          <a:xfrm>
            <a:off x="6067884" y="1366884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39%</a:t>
            </a:r>
            <a:r>
              <a:rPr lang="en-US" sz="1400" b="1">
                <a:solidFill>
                  <a:srgbClr val="FFC000"/>
                </a:solidFill>
                <a:latin typeface="Aptos" panose="020B0004020202020204" pitchFamily="34" charset="0"/>
              </a:rPr>
              <a:t>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73-94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35B661C3-9F0F-6E4A-9BF5-DD055873E0A9}"/>
              </a:ext>
            </a:extLst>
          </p:cNvPr>
          <p:cNvCxnSpPr>
            <a:cxnSpLocks/>
          </p:cNvCxnSpPr>
          <p:nvPr/>
        </p:nvCxnSpPr>
        <p:spPr>
          <a:xfrm flipH="1">
            <a:off x="6017686" y="1358415"/>
            <a:ext cx="376240" cy="0"/>
          </a:xfrm>
          <a:prstGeom prst="line">
            <a:avLst/>
          </a:prstGeom>
          <a:ln w="12700">
            <a:solidFill>
              <a:srgbClr val="003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78518D7-342D-3B49-A110-AAA51B26920F}"/>
              </a:ext>
            </a:extLst>
          </p:cNvPr>
          <p:cNvCxnSpPr>
            <a:cxnSpLocks/>
          </p:cNvCxnSpPr>
          <p:nvPr/>
        </p:nvCxnSpPr>
        <p:spPr>
          <a:xfrm flipV="1">
            <a:off x="6026065" y="1364964"/>
            <a:ext cx="0" cy="1899226"/>
          </a:xfrm>
          <a:prstGeom prst="line">
            <a:avLst/>
          </a:prstGeom>
          <a:ln w="12700">
            <a:solidFill>
              <a:srgbClr val="003493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9AB2222E-27AA-4F4B-AA5D-316E6612EFF1}"/>
              </a:ext>
            </a:extLst>
          </p:cNvPr>
          <p:cNvCxnSpPr>
            <a:cxnSpLocks/>
          </p:cNvCxnSpPr>
          <p:nvPr/>
        </p:nvCxnSpPr>
        <p:spPr>
          <a:xfrm flipH="1">
            <a:off x="5645204" y="3268133"/>
            <a:ext cx="380861" cy="0"/>
          </a:xfrm>
          <a:prstGeom prst="line">
            <a:avLst/>
          </a:prstGeom>
          <a:ln w="12700">
            <a:solidFill>
              <a:srgbClr val="0034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174">
            <a:extLst>
              <a:ext uri="{FF2B5EF4-FFF2-40B4-BE49-F238E27FC236}">
                <a16:creationId xmlns:a16="http://schemas.microsoft.com/office/drawing/2014/main" id="{77C9315C-30D8-1243-913A-02DCE9495A8E}"/>
              </a:ext>
            </a:extLst>
          </p:cNvPr>
          <p:cNvSpPr/>
          <p:nvPr/>
        </p:nvSpPr>
        <p:spPr>
          <a:xfrm>
            <a:off x="4874084" y="1275348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Germany*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3CFA437-5D7B-B640-A2FB-B9D8C9D1B594}"/>
              </a:ext>
            </a:extLst>
          </p:cNvPr>
          <p:cNvSpPr txBox="1"/>
          <p:nvPr/>
        </p:nvSpPr>
        <p:spPr>
          <a:xfrm>
            <a:off x="4790025" y="1366884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15%</a:t>
            </a:r>
            <a:r>
              <a:rPr lang="en-US" sz="1400" b="1">
                <a:solidFill>
                  <a:srgbClr val="FFC000"/>
                </a:solidFill>
                <a:latin typeface="Aptos" panose="020B0004020202020204" pitchFamily="34" charset="0"/>
              </a:rPr>
              <a:t>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68-96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59C27BC2-B8FD-1F41-B14C-3B157713AFA3}"/>
              </a:ext>
            </a:extLst>
          </p:cNvPr>
          <p:cNvCxnSpPr>
            <a:cxnSpLocks/>
          </p:cNvCxnSpPr>
          <p:nvPr/>
        </p:nvCxnSpPr>
        <p:spPr>
          <a:xfrm flipH="1">
            <a:off x="5732627" y="1358415"/>
            <a:ext cx="95084" cy="0"/>
          </a:xfrm>
          <a:prstGeom prst="line">
            <a:avLst/>
          </a:prstGeom>
          <a:ln w="12700">
            <a:solidFill>
              <a:srgbClr val="003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9E73884-3268-6444-937C-B5229E17145E}"/>
              </a:ext>
            </a:extLst>
          </p:cNvPr>
          <p:cNvCxnSpPr>
            <a:cxnSpLocks/>
          </p:cNvCxnSpPr>
          <p:nvPr/>
        </p:nvCxnSpPr>
        <p:spPr>
          <a:xfrm flipV="1">
            <a:off x="5819641" y="1364965"/>
            <a:ext cx="0" cy="1733656"/>
          </a:xfrm>
          <a:prstGeom prst="line">
            <a:avLst/>
          </a:prstGeom>
          <a:ln w="12700">
            <a:solidFill>
              <a:srgbClr val="00349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174">
            <a:extLst>
              <a:ext uri="{FF2B5EF4-FFF2-40B4-BE49-F238E27FC236}">
                <a16:creationId xmlns:a16="http://schemas.microsoft.com/office/drawing/2014/main" id="{39BCEE32-02FF-F54D-9601-24961AE6CF3E}"/>
              </a:ext>
            </a:extLst>
          </p:cNvPr>
          <p:cNvSpPr/>
          <p:nvPr/>
        </p:nvSpPr>
        <p:spPr>
          <a:xfrm>
            <a:off x="3763328" y="1275348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UK*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01DB46C-A3D3-534C-9BC5-E5C0485271D8}"/>
              </a:ext>
            </a:extLst>
          </p:cNvPr>
          <p:cNvSpPr txBox="1"/>
          <p:nvPr/>
        </p:nvSpPr>
        <p:spPr>
          <a:xfrm>
            <a:off x="3679270" y="1366884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 dirty="0">
                <a:solidFill>
                  <a:srgbClr val="003493"/>
                </a:solidFill>
                <a:latin typeface="Aptos" panose="020B0004020202020204" pitchFamily="34" charset="0"/>
              </a:rPr>
              <a:t>21% </a:t>
            </a:r>
            <a:r>
              <a:rPr lang="en-US" sz="1600" b="1" dirty="0">
                <a:solidFill>
                  <a:srgbClr val="FF0000"/>
                </a:solidFill>
                <a:latin typeface="Aptos" panose="020B0004020202020204" pitchFamily="34" charset="0"/>
              </a:rPr>
              <a:t>•</a:t>
            </a:r>
            <a:endParaRPr lang="en-US" sz="1400" b="1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 dirty="0">
                <a:solidFill>
                  <a:prstClr val="black"/>
                </a:solidFill>
                <a:latin typeface="Aptos" panose="020B0004020202020204" pitchFamily="34" charset="0"/>
              </a:rPr>
              <a:t>Age 20-87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1A981BE-61D5-5648-AE5E-7C509801E9C9}"/>
              </a:ext>
            </a:extLst>
          </p:cNvPr>
          <p:cNvCxnSpPr>
            <a:cxnSpLocks/>
          </p:cNvCxnSpPr>
          <p:nvPr/>
        </p:nvCxnSpPr>
        <p:spPr>
          <a:xfrm flipH="1">
            <a:off x="4376127" y="1358415"/>
            <a:ext cx="376240" cy="0"/>
          </a:xfrm>
          <a:prstGeom prst="line">
            <a:avLst/>
          </a:prstGeom>
          <a:ln w="12700">
            <a:solidFill>
              <a:srgbClr val="003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0F2CE10-993C-D14B-92C6-AF077BA49304}"/>
              </a:ext>
            </a:extLst>
          </p:cNvPr>
          <p:cNvCxnSpPr>
            <a:cxnSpLocks/>
          </p:cNvCxnSpPr>
          <p:nvPr/>
        </p:nvCxnSpPr>
        <p:spPr>
          <a:xfrm flipH="1" flipV="1">
            <a:off x="4743405" y="1364965"/>
            <a:ext cx="1553" cy="1733656"/>
          </a:xfrm>
          <a:prstGeom prst="line">
            <a:avLst/>
          </a:prstGeom>
          <a:ln w="12700">
            <a:solidFill>
              <a:srgbClr val="003493"/>
            </a:solidFill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74">
            <a:extLst>
              <a:ext uri="{FF2B5EF4-FFF2-40B4-BE49-F238E27FC236}">
                <a16:creationId xmlns:a16="http://schemas.microsoft.com/office/drawing/2014/main" id="{E5DAAA3D-E196-3644-A810-5401692F4522}"/>
              </a:ext>
            </a:extLst>
          </p:cNvPr>
          <p:cNvSpPr/>
          <p:nvPr/>
        </p:nvSpPr>
        <p:spPr>
          <a:xfrm>
            <a:off x="5729262" y="5264512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South Africa*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B3EDEEE4-2A16-D24B-99FD-64BA302E5967}"/>
              </a:ext>
            </a:extLst>
          </p:cNvPr>
          <p:cNvSpPr txBox="1"/>
          <p:nvPr/>
        </p:nvSpPr>
        <p:spPr>
          <a:xfrm>
            <a:off x="5645204" y="5356047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64%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18-80</a:t>
            </a:r>
          </a:p>
        </p:txBody>
      </p:sp>
      <p:sp>
        <p:nvSpPr>
          <p:cNvPr id="111" name="Rectangle 174">
            <a:extLst>
              <a:ext uri="{FF2B5EF4-FFF2-40B4-BE49-F238E27FC236}">
                <a16:creationId xmlns:a16="http://schemas.microsoft.com/office/drawing/2014/main" id="{5A3AF905-74A8-6C43-AC0F-555665E1F580}"/>
              </a:ext>
            </a:extLst>
          </p:cNvPr>
          <p:cNvSpPr/>
          <p:nvPr/>
        </p:nvSpPr>
        <p:spPr>
          <a:xfrm>
            <a:off x="4726633" y="5264512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Spain*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1CC27E6-89CC-D44D-B50E-833B15977561}"/>
              </a:ext>
            </a:extLst>
          </p:cNvPr>
          <p:cNvSpPr txBox="1"/>
          <p:nvPr/>
        </p:nvSpPr>
        <p:spPr>
          <a:xfrm>
            <a:off x="4642575" y="5356047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18%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40-96</a:t>
            </a: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1D01C8C7-CCD6-8143-964E-1915526A9B3A}"/>
              </a:ext>
            </a:extLst>
          </p:cNvPr>
          <p:cNvCxnSpPr>
            <a:cxnSpLocks/>
          </p:cNvCxnSpPr>
          <p:nvPr/>
        </p:nvCxnSpPr>
        <p:spPr>
          <a:xfrm>
            <a:off x="5178802" y="3445068"/>
            <a:ext cx="312753" cy="0"/>
          </a:xfrm>
          <a:prstGeom prst="line">
            <a:avLst/>
          </a:prstGeom>
          <a:ln w="12700">
            <a:solidFill>
              <a:srgbClr val="0034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D5A8EF7F-D523-284D-AE7E-DFB89DC17B33}"/>
              </a:ext>
            </a:extLst>
          </p:cNvPr>
          <p:cNvSpPr txBox="1"/>
          <p:nvPr/>
        </p:nvSpPr>
        <p:spPr>
          <a:xfrm>
            <a:off x="1312763" y="717698"/>
            <a:ext cx="9859939" cy="584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600" dirty="0">
                <a:solidFill>
                  <a:srgbClr val="003493"/>
                </a:solidFill>
                <a:latin typeface="Aptos" panose="020B0004020202020204" pitchFamily="34" charset="0"/>
              </a:rPr>
              <a:t>Symptom-based prevalence estimates are more consistent than those using clinical signs,</a:t>
            </a:r>
            <a:r>
              <a:rPr lang="en-US" sz="1600" baseline="30000" dirty="0">
                <a:solidFill>
                  <a:srgbClr val="003493"/>
                </a:solidFill>
                <a:latin typeface="Aptos" panose="020B0004020202020204" pitchFamily="34" charset="0"/>
              </a:rPr>
              <a:t>1  </a:t>
            </a:r>
            <a:r>
              <a:rPr lang="en-US" sz="1600" dirty="0">
                <a:solidFill>
                  <a:srgbClr val="003493"/>
                </a:solidFill>
                <a:latin typeface="Aptos" panose="020B0004020202020204" pitchFamily="34" charset="0"/>
              </a:rPr>
              <a:t>and</a:t>
            </a:r>
            <a:r>
              <a:rPr lang="en-US" sz="1600" baseline="30000" dirty="0">
                <a:solidFill>
                  <a:srgbClr val="003493"/>
                </a:solidFill>
                <a:latin typeface="Aptos" panose="020B0004020202020204" pitchFamily="34" charset="0"/>
              </a:rPr>
              <a:t> </a:t>
            </a:r>
            <a:r>
              <a:rPr lang="en-US" sz="1600" dirty="0">
                <a:solidFill>
                  <a:srgbClr val="003493"/>
                </a:solidFill>
                <a:latin typeface="Aptos" panose="020B0004020202020204" pitchFamily="34" charset="0"/>
              </a:rPr>
              <a:t>are presented here for key countries (Figure 1).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B52644ED-73B5-FE4B-9A1F-B7CFCE741692}"/>
              </a:ext>
            </a:extLst>
          </p:cNvPr>
          <p:cNvSpPr txBox="1"/>
          <p:nvPr/>
        </p:nvSpPr>
        <p:spPr>
          <a:xfrm>
            <a:off x="776338" y="4245220"/>
            <a:ext cx="3109478" cy="46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200" b="1">
                <a:solidFill>
                  <a:srgbClr val="003493"/>
                </a:solidFill>
                <a:latin typeface="Aptos" panose="020B0004020202020204" pitchFamily="34" charset="0"/>
              </a:rPr>
              <a:t>Figure 1</a:t>
            </a:r>
            <a:r>
              <a:rPr lang="en-US" sz="1200">
                <a:solidFill>
                  <a:srgbClr val="003493"/>
                </a:solidFill>
                <a:latin typeface="Aptos" panose="020B0004020202020204" pitchFamily="34" charset="0"/>
              </a:rPr>
              <a:t>: Symptom-based prevalence of Dry Eye in select countries</a:t>
            </a: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6C85B60A-5DDB-3C4E-8EDB-C88AB32DD418}"/>
              </a:ext>
            </a:extLst>
          </p:cNvPr>
          <p:cNvCxnSpPr>
            <a:cxnSpLocks/>
          </p:cNvCxnSpPr>
          <p:nvPr/>
        </p:nvCxnSpPr>
        <p:spPr>
          <a:xfrm flipV="1">
            <a:off x="8148350" y="4952163"/>
            <a:ext cx="0" cy="372112"/>
          </a:xfrm>
          <a:prstGeom prst="line">
            <a:avLst/>
          </a:prstGeom>
          <a:ln w="12700">
            <a:solidFill>
              <a:srgbClr val="0034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74">
            <a:extLst>
              <a:ext uri="{FF2B5EF4-FFF2-40B4-BE49-F238E27FC236}">
                <a16:creationId xmlns:a16="http://schemas.microsoft.com/office/drawing/2014/main" id="{177349FE-60FA-9745-9BA1-ECADCC7866F7}"/>
              </a:ext>
            </a:extLst>
          </p:cNvPr>
          <p:cNvSpPr/>
          <p:nvPr/>
        </p:nvSpPr>
        <p:spPr>
          <a:xfrm>
            <a:off x="892288" y="1803847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Canada*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64B3A73-4068-E142-90DC-91F4209839F3}"/>
              </a:ext>
            </a:extLst>
          </p:cNvPr>
          <p:cNvSpPr txBox="1"/>
          <p:nvPr/>
        </p:nvSpPr>
        <p:spPr>
          <a:xfrm>
            <a:off x="808229" y="1895383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22%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18-75</a:t>
            </a: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7626DCBA-106B-3048-B658-024F890D857C}"/>
              </a:ext>
            </a:extLst>
          </p:cNvPr>
          <p:cNvCxnSpPr>
            <a:cxnSpLocks/>
          </p:cNvCxnSpPr>
          <p:nvPr/>
        </p:nvCxnSpPr>
        <p:spPr>
          <a:xfrm flipH="1">
            <a:off x="6228829" y="3357328"/>
            <a:ext cx="898163" cy="0"/>
          </a:xfrm>
          <a:prstGeom prst="line">
            <a:avLst/>
          </a:prstGeom>
          <a:ln w="12700">
            <a:solidFill>
              <a:srgbClr val="00349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Rectangle 174">
            <a:extLst>
              <a:ext uri="{FF2B5EF4-FFF2-40B4-BE49-F238E27FC236}">
                <a16:creationId xmlns:a16="http://schemas.microsoft.com/office/drawing/2014/main" id="{188F4357-4123-5F4B-A573-16C1432FE585}"/>
              </a:ext>
            </a:extLst>
          </p:cNvPr>
          <p:cNvSpPr/>
          <p:nvPr/>
        </p:nvSpPr>
        <p:spPr>
          <a:xfrm>
            <a:off x="892288" y="3455237"/>
            <a:ext cx="871841" cy="183073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GB" sz="900" b="1">
                <a:solidFill>
                  <a:prstClr val="white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USA*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1AF1D39-1410-834F-B7D3-60A842F967EB}"/>
              </a:ext>
            </a:extLst>
          </p:cNvPr>
          <p:cNvSpPr txBox="1"/>
          <p:nvPr/>
        </p:nvSpPr>
        <p:spPr>
          <a:xfrm>
            <a:off x="808229" y="3546773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>
                <a:solidFill>
                  <a:srgbClr val="003493"/>
                </a:solidFill>
                <a:latin typeface="Aptos" panose="020B0004020202020204" pitchFamily="34" charset="0"/>
              </a:rPr>
              <a:t>15%</a:t>
            </a:r>
            <a:r>
              <a:rPr lang="en-US" sz="1400" b="1">
                <a:solidFill>
                  <a:srgbClr val="FFC000"/>
                </a:solidFill>
                <a:latin typeface="Aptos" panose="020B0004020202020204" pitchFamily="34" charset="0"/>
              </a:rPr>
              <a:t> </a:t>
            </a:r>
            <a:r>
              <a:rPr lang="en-US" sz="1600" b="1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>
                <a:solidFill>
                  <a:prstClr val="black"/>
                </a:solidFill>
                <a:latin typeface="Aptos" panose="020B0004020202020204" pitchFamily="34" charset="0"/>
              </a:rPr>
              <a:t>Age 21-84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20F928A2-8C1E-BE49-8027-91DE98A929B6}"/>
              </a:ext>
            </a:extLst>
          </p:cNvPr>
          <p:cNvSpPr txBox="1"/>
          <p:nvPr/>
        </p:nvSpPr>
        <p:spPr>
          <a:xfrm>
            <a:off x="804626" y="5376147"/>
            <a:ext cx="6132984" cy="215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126">
              <a:spcBef>
                <a:spcPts val="300"/>
              </a:spcBef>
            </a:pPr>
            <a:r>
              <a:rPr lang="en-US" sz="800" dirty="0">
                <a:solidFill>
                  <a:srgbClr val="7F7F7F"/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rPr>
              <a:t>*Reviewed in Stapleton et al. (2017)</a:t>
            </a:r>
            <a:r>
              <a:rPr lang="en-US" sz="800" baseline="30000" dirty="0">
                <a:solidFill>
                  <a:srgbClr val="7F7F7F"/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rPr>
              <a:t>1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62373DE8-7F7C-414F-85F9-6F36CCE2B971}"/>
              </a:ext>
            </a:extLst>
          </p:cNvPr>
          <p:cNvCxnSpPr>
            <a:cxnSpLocks/>
          </p:cNvCxnSpPr>
          <p:nvPr/>
        </p:nvCxnSpPr>
        <p:spPr>
          <a:xfrm flipH="1">
            <a:off x="1758090" y="1901062"/>
            <a:ext cx="1669603" cy="0"/>
          </a:xfrm>
          <a:prstGeom prst="line">
            <a:avLst/>
          </a:prstGeom>
          <a:ln w="12700">
            <a:solidFill>
              <a:srgbClr val="00349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4CD769F1-52F1-E04A-968B-5ACE4F7E2A53}"/>
              </a:ext>
            </a:extLst>
          </p:cNvPr>
          <p:cNvCxnSpPr>
            <a:cxnSpLocks/>
          </p:cNvCxnSpPr>
          <p:nvPr/>
        </p:nvCxnSpPr>
        <p:spPr>
          <a:xfrm flipV="1">
            <a:off x="3412839" y="1894806"/>
            <a:ext cx="0" cy="1003287"/>
          </a:xfrm>
          <a:prstGeom prst="line">
            <a:avLst/>
          </a:prstGeom>
          <a:ln w="12700">
            <a:solidFill>
              <a:srgbClr val="00349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1C56CCB3-FD96-4A48-9B2D-5975F8A44C06}"/>
              </a:ext>
            </a:extLst>
          </p:cNvPr>
          <p:cNvCxnSpPr>
            <a:cxnSpLocks/>
          </p:cNvCxnSpPr>
          <p:nvPr/>
        </p:nvCxnSpPr>
        <p:spPr>
          <a:xfrm flipH="1">
            <a:off x="1690578" y="3550277"/>
            <a:ext cx="2044410" cy="0"/>
          </a:xfrm>
          <a:prstGeom prst="line">
            <a:avLst/>
          </a:prstGeom>
          <a:ln w="12700">
            <a:solidFill>
              <a:srgbClr val="003493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C360EDE-B3C3-3C43-9FB1-E569B26BD754}"/>
              </a:ext>
            </a:extLst>
          </p:cNvPr>
          <p:cNvGrpSpPr/>
          <p:nvPr/>
        </p:nvGrpSpPr>
        <p:grpSpPr>
          <a:xfrm>
            <a:off x="780606" y="4744442"/>
            <a:ext cx="6283478" cy="735584"/>
            <a:chOff x="812708" y="4446602"/>
            <a:chExt cx="6285115" cy="735776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7C50A197-8011-044F-A26B-CFE549FB6803}"/>
                </a:ext>
              </a:extLst>
            </p:cNvPr>
            <p:cNvSpPr txBox="1"/>
            <p:nvPr/>
          </p:nvSpPr>
          <p:spPr>
            <a:xfrm>
              <a:off x="812708" y="4446602"/>
              <a:ext cx="613458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126">
                <a:spcBef>
                  <a:spcPts val="300"/>
                </a:spcBef>
              </a:pPr>
              <a:r>
                <a:rPr lang="en-US" sz="1999">
                  <a:solidFill>
                    <a:srgbClr val="003493"/>
                  </a:solidFill>
                  <a:latin typeface="Aptos" panose="020B0004020202020204" pitchFamily="34" charset="0"/>
                  <a:ea typeface="Open Sans"/>
                  <a:cs typeface="Arial" panose="020B0604020202020204" pitchFamily="34" charset="0"/>
                </a:rPr>
                <a:t>•</a:t>
              </a:r>
              <a:endParaRPr lang="en-US" sz="800" baseline="30000">
                <a:solidFill>
                  <a:srgbClr val="003493"/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endParaRP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708EF41A-D85E-EB49-BCF9-F94EDC19F822}"/>
                </a:ext>
              </a:extLst>
            </p:cNvPr>
            <p:cNvSpPr txBox="1"/>
            <p:nvPr/>
          </p:nvSpPr>
          <p:spPr>
            <a:xfrm>
              <a:off x="963241" y="4539367"/>
              <a:ext cx="613458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126">
                <a:spcBef>
                  <a:spcPts val="300"/>
                </a:spcBef>
              </a:pPr>
              <a:r>
                <a:rPr lang="en-US" sz="800">
                  <a:solidFill>
                    <a:prstClr val="black">
                      <a:lumMod val="85000"/>
                      <a:lumOff val="15000"/>
                    </a:prstClr>
                  </a:solidFill>
                  <a:latin typeface="Aptos" panose="020B0004020202020204" pitchFamily="34" charset="0"/>
                  <a:ea typeface="Open Sans"/>
                  <a:cs typeface="Arial" panose="020B0604020202020204" pitchFamily="34" charset="0"/>
                </a:rPr>
                <a:t>Male</a:t>
              </a:r>
              <a:endParaRPr lang="en-US" sz="800" baseline="30000">
                <a:solidFill>
                  <a:prstClr val="black">
                    <a:lumMod val="85000"/>
                    <a:lumOff val="15000"/>
                  </a:prstClr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552DC62C-4196-9244-827C-64F0D1E30F68}"/>
                </a:ext>
              </a:extLst>
            </p:cNvPr>
            <p:cNvSpPr txBox="1"/>
            <p:nvPr/>
          </p:nvSpPr>
          <p:spPr>
            <a:xfrm>
              <a:off x="812708" y="4608647"/>
              <a:ext cx="613458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126">
                <a:spcBef>
                  <a:spcPts val="300"/>
                </a:spcBef>
              </a:pPr>
              <a:r>
                <a:rPr lang="en-US" sz="1999">
                  <a:solidFill>
                    <a:srgbClr val="FF0000"/>
                  </a:solidFill>
                  <a:latin typeface="Aptos" panose="020B0004020202020204" pitchFamily="34" charset="0"/>
                  <a:ea typeface="Open Sans"/>
                  <a:cs typeface="Arial" panose="020B0604020202020204" pitchFamily="34" charset="0"/>
                </a:rPr>
                <a:t>•</a:t>
              </a:r>
              <a:endParaRPr lang="en-US" sz="800" baseline="30000">
                <a:solidFill>
                  <a:srgbClr val="FF0000"/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endParaRP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39B47231-7D40-F248-9B8B-DAFEE322ACDC}"/>
                </a:ext>
              </a:extLst>
            </p:cNvPr>
            <p:cNvSpPr txBox="1"/>
            <p:nvPr/>
          </p:nvSpPr>
          <p:spPr>
            <a:xfrm>
              <a:off x="963241" y="4701412"/>
              <a:ext cx="613458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126">
                <a:spcBef>
                  <a:spcPts val="300"/>
                </a:spcBef>
              </a:pPr>
              <a:r>
                <a:rPr lang="en-US" sz="800">
                  <a:solidFill>
                    <a:prstClr val="black">
                      <a:lumMod val="85000"/>
                      <a:lumOff val="15000"/>
                    </a:prstClr>
                  </a:solidFill>
                  <a:latin typeface="Aptos" panose="020B0004020202020204" pitchFamily="34" charset="0"/>
                  <a:ea typeface="Open Sans"/>
                  <a:cs typeface="Arial" panose="020B0604020202020204" pitchFamily="34" charset="0"/>
                </a:rPr>
                <a:t>Female</a:t>
              </a:r>
              <a:endParaRPr lang="en-US" sz="800" baseline="30000">
                <a:solidFill>
                  <a:prstClr val="black">
                    <a:lumMod val="85000"/>
                    <a:lumOff val="15000"/>
                  </a:prstClr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endParaRP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D94CF4D8-10EF-5C44-BA78-51FE8FB31107}"/>
                </a:ext>
              </a:extLst>
            </p:cNvPr>
            <p:cNvSpPr txBox="1"/>
            <p:nvPr/>
          </p:nvSpPr>
          <p:spPr>
            <a:xfrm>
              <a:off x="812708" y="4782268"/>
              <a:ext cx="6134582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126">
                <a:spcBef>
                  <a:spcPts val="300"/>
                </a:spcBef>
              </a:pPr>
              <a:r>
                <a:rPr lang="en-US" sz="1999">
                  <a:solidFill>
                    <a:srgbClr val="FFC000"/>
                  </a:solidFill>
                  <a:latin typeface="Aptos" panose="020B0004020202020204" pitchFamily="34" charset="0"/>
                  <a:ea typeface="Open Sans"/>
                  <a:cs typeface="Arial" panose="020B0604020202020204" pitchFamily="34" charset="0"/>
                </a:rPr>
                <a:t>•</a:t>
              </a:r>
              <a:endParaRPr lang="en-US" sz="800" baseline="30000">
                <a:solidFill>
                  <a:srgbClr val="FFC000"/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endParaRP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14A55FBE-0B48-0C43-84A2-77CBF63EFBE3}"/>
                </a:ext>
              </a:extLst>
            </p:cNvPr>
            <p:cNvSpPr txBox="1"/>
            <p:nvPr/>
          </p:nvSpPr>
          <p:spPr>
            <a:xfrm>
              <a:off x="963241" y="4875033"/>
              <a:ext cx="613458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126">
                <a:spcBef>
                  <a:spcPts val="300"/>
                </a:spcBef>
              </a:pPr>
              <a:r>
                <a:rPr lang="en-US" sz="800">
                  <a:solidFill>
                    <a:prstClr val="black">
                      <a:lumMod val="85000"/>
                      <a:lumOff val="15000"/>
                    </a:prstClr>
                  </a:solidFill>
                  <a:latin typeface="Aptos" panose="020B0004020202020204" pitchFamily="34" charset="0"/>
                  <a:ea typeface="Open Sans"/>
                  <a:cs typeface="Arial" panose="020B0604020202020204" pitchFamily="34" charset="0"/>
                </a:rPr>
                <a:t>Both Male and Female</a:t>
              </a:r>
              <a:endParaRPr lang="en-US" sz="800" baseline="30000">
                <a:solidFill>
                  <a:prstClr val="black">
                    <a:lumMod val="85000"/>
                    <a:lumOff val="15000"/>
                  </a:prstClr>
                </a:solidFill>
                <a:latin typeface="Aptos" panose="020B0004020202020204" pitchFamily="34" charset="0"/>
                <a:ea typeface="Open Sans"/>
                <a:cs typeface="Arial" panose="020B0604020202020204" pitchFamily="34" charset="0"/>
              </a:endParaRPr>
            </a:p>
          </p:txBody>
        </p:sp>
      </p:grpSp>
      <p:sp>
        <p:nvSpPr>
          <p:cNvPr id="3" name="Rectangle 174">
            <a:extLst>
              <a:ext uri="{FF2B5EF4-FFF2-40B4-BE49-F238E27FC236}">
                <a16:creationId xmlns:a16="http://schemas.microsoft.com/office/drawing/2014/main" id="{C12286CC-6114-4381-5F10-883AC14E345F}"/>
              </a:ext>
            </a:extLst>
          </p:cNvPr>
          <p:cNvSpPr/>
          <p:nvPr/>
        </p:nvSpPr>
        <p:spPr>
          <a:xfrm>
            <a:off x="10463714" y="2717678"/>
            <a:ext cx="871841" cy="180415"/>
          </a:xfrm>
          <a:prstGeom prst="rect">
            <a:avLst/>
          </a:prstGeom>
          <a:solidFill>
            <a:srgbClr val="003493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5991" tIns="35991" rIns="35991" bIns="35991" numCol="1" spcCol="1270" anchor="ctr" anchorCtr="0">
            <a:noAutofit/>
          </a:bodyPr>
          <a:lstStyle/>
          <a:p>
            <a:pPr algn="ctr" defTabSz="53324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lang="en-US" altLang="zh-TW" sz="900" b="1" dirty="0">
                <a:solidFill>
                  <a:prstClr val="white"/>
                </a:solidFill>
                <a:latin typeface="Aptos" panose="020B0004020202020204" pitchFamily="34" charset="0"/>
                <a:ea typeface="新細明體" panose="02020500000000000000" pitchFamily="18" charset="-120"/>
                <a:cs typeface="Arial" panose="020B0604020202020204" pitchFamily="34" charset="0"/>
              </a:rPr>
              <a:t>Taiwan</a:t>
            </a:r>
            <a:endParaRPr lang="en-GB" sz="900" b="1" dirty="0">
              <a:solidFill>
                <a:prstClr val="white"/>
              </a:solidFill>
              <a:latin typeface="Aptos" panose="020B00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Straight Connector 26">
            <a:extLst>
              <a:ext uri="{FF2B5EF4-FFF2-40B4-BE49-F238E27FC236}">
                <a16:creationId xmlns:a16="http://schemas.microsoft.com/office/drawing/2014/main" id="{064C2480-471B-080F-C796-13071AD128C2}"/>
              </a:ext>
            </a:extLst>
          </p:cNvPr>
          <p:cNvCxnSpPr>
            <a:cxnSpLocks/>
          </p:cNvCxnSpPr>
          <p:nvPr/>
        </p:nvCxnSpPr>
        <p:spPr>
          <a:xfrm flipH="1" flipV="1">
            <a:off x="7965769" y="2784668"/>
            <a:ext cx="2519474" cy="21042"/>
          </a:xfrm>
          <a:prstGeom prst="line">
            <a:avLst/>
          </a:prstGeom>
          <a:ln w="12700">
            <a:solidFill>
              <a:srgbClr val="0034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8">
            <a:extLst>
              <a:ext uri="{FF2B5EF4-FFF2-40B4-BE49-F238E27FC236}">
                <a16:creationId xmlns:a16="http://schemas.microsoft.com/office/drawing/2014/main" id="{BB1E7635-998C-D829-F8C6-7C4A560CD1EE}"/>
              </a:ext>
            </a:extLst>
          </p:cNvPr>
          <p:cNvCxnSpPr>
            <a:cxnSpLocks/>
          </p:cNvCxnSpPr>
          <p:nvPr/>
        </p:nvCxnSpPr>
        <p:spPr>
          <a:xfrm flipH="1">
            <a:off x="7965769" y="2784669"/>
            <a:ext cx="1534" cy="979382"/>
          </a:xfrm>
          <a:prstGeom prst="line">
            <a:avLst/>
          </a:prstGeom>
          <a:ln w="12700">
            <a:solidFill>
              <a:srgbClr val="00349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">
            <a:extLst>
              <a:ext uri="{FF2B5EF4-FFF2-40B4-BE49-F238E27FC236}">
                <a16:creationId xmlns:a16="http://schemas.microsoft.com/office/drawing/2014/main" id="{A218F16D-CFFE-D79F-FEA3-ADBDB0F21BA8}"/>
              </a:ext>
            </a:extLst>
          </p:cNvPr>
          <p:cNvSpPr txBox="1"/>
          <p:nvPr/>
        </p:nvSpPr>
        <p:spPr>
          <a:xfrm>
            <a:off x="10379655" y="2809547"/>
            <a:ext cx="955900" cy="500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1400" b="1" dirty="0">
                <a:solidFill>
                  <a:srgbClr val="003493"/>
                </a:solidFill>
                <a:latin typeface="Aptos" panose="020B0004020202020204" pitchFamily="34" charset="0"/>
              </a:rPr>
              <a:t>35% </a:t>
            </a:r>
            <a:r>
              <a:rPr lang="en-US" sz="1600" b="1" dirty="0">
                <a:solidFill>
                  <a:srgbClr val="FFC000"/>
                </a:solidFill>
                <a:latin typeface="Aptos" panose="020B0004020202020204" pitchFamily="34" charset="0"/>
              </a:rPr>
              <a:t>•</a:t>
            </a:r>
            <a:endParaRPr lang="en-US" sz="1400" b="1" dirty="0">
              <a:solidFill>
                <a:srgbClr val="FFC000"/>
              </a:solidFill>
              <a:latin typeface="Aptos" panose="020B0004020202020204" pitchFamily="34" charset="0"/>
            </a:endParaRPr>
          </a:p>
          <a:p>
            <a:pPr defTabSz="914126"/>
            <a:r>
              <a:rPr lang="en-US" sz="1050" dirty="0">
                <a:solidFill>
                  <a:prstClr val="black"/>
                </a:solidFill>
                <a:latin typeface="Aptos" panose="020B0004020202020204" pitchFamily="34" charset="0"/>
              </a:rPr>
              <a:t>Age 10-≥65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FBA46DD4-4FA1-06B6-61E6-3D198493E70E}"/>
              </a:ext>
            </a:extLst>
          </p:cNvPr>
          <p:cNvSpPr txBox="1"/>
          <p:nvPr/>
        </p:nvSpPr>
        <p:spPr>
          <a:xfrm>
            <a:off x="1286179" y="6631410"/>
            <a:ext cx="2386570" cy="2000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126"/>
            <a:r>
              <a:rPr lang="en-US" sz="700" dirty="0">
                <a:solidFill>
                  <a:prstClr val="white">
                    <a:lumMod val="50000"/>
                  </a:prstClr>
                </a:solidFill>
                <a:latin typeface="Aptos" panose="020B0004020202020204" pitchFamily="34" charset="0"/>
              </a:rPr>
              <a:t>&lt;&lt;</a:t>
            </a:r>
            <a:r>
              <a:rPr lang="en-US" altLang="zh-TW" sz="700" dirty="0">
                <a:solidFill>
                  <a:prstClr val="white">
                    <a:lumMod val="50000"/>
                  </a:prstClr>
                </a:solidFill>
                <a:latin typeface="Aptos" panose="020B0004020202020204" pitchFamily="34" charset="0"/>
                <a:ea typeface="新細明體" panose="02020500000000000000" pitchFamily="18" charset="-120"/>
              </a:rPr>
              <a:t>2019 </a:t>
            </a:r>
            <a:r>
              <a:rPr lang="zh-TW" altLang="en-US" sz="700" dirty="0">
                <a:solidFill>
                  <a:prstClr val="white">
                    <a:lumMod val="50000"/>
                  </a:prstClr>
                </a:solidFill>
                <a:latin typeface="Aptos" panose="020B0004020202020204" pitchFamily="34" charset="0"/>
                <a:ea typeface="新細明體" panose="02020500000000000000" pitchFamily="18" charset="-120"/>
              </a:rPr>
              <a:t>全台護眼趨勢調查結果</a:t>
            </a:r>
            <a:r>
              <a:rPr lang="en-US" altLang="zh-TW" sz="700" dirty="0">
                <a:solidFill>
                  <a:prstClr val="white">
                    <a:lumMod val="50000"/>
                  </a:prstClr>
                </a:solidFill>
                <a:latin typeface="Aptos" panose="020B0004020202020204" pitchFamily="34" charset="0"/>
                <a:ea typeface="新細明體" panose="02020500000000000000" pitchFamily="18" charset="-120"/>
              </a:rPr>
              <a:t>-</a:t>
            </a:r>
            <a:r>
              <a:rPr lang="zh-TW" altLang="en-US" sz="700" dirty="0">
                <a:solidFill>
                  <a:prstClr val="white">
                    <a:lumMod val="50000"/>
                  </a:prstClr>
                </a:solidFill>
                <a:latin typeface="Aptos" panose="020B0004020202020204" pitchFamily="34" charset="0"/>
                <a:ea typeface="新細明體" panose="02020500000000000000" pitchFamily="18" charset="-120"/>
              </a:rPr>
              <a:t>中華民國眼科醫學會</a:t>
            </a:r>
            <a:r>
              <a:rPr lang="en-US" sz="700" dirty="0">
                <a:solidFill>
                  <a:prstClr val="white">
                    <a:lumMod val="50000"/>
                  </a:prstClr>
                </a:solidFill>
                <a:latin typeface="Aptos" panose="020B0004020202020204" pitchFamily="34" charset="0"/>
              </a:rPr>
              <a:t>&gt;&gt;</a:t>
            </a:r>
          </a:p>
        </p:txBody>
      </p:sp>
    </p:spTree>
    <p:extLst>
      <p:ext uri="{BB962C8B-B14F-4D97-AF65-F5344CB8AC3E}">
        <p14:creationId xmlns:p14="http://schemas.microsoft.com/office/powerpoint/2010/main" val="269124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112CF7-2547-1742-FAF5-2C4DF9BDF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Aptos" panose="020B0004020202020204" pitchFamily="34" charset="0"/>
              </a:rPr>
              <a:t>何謂乾眼症？</a:t>
            </a:r>
            <a:r>
              <a:rPr lang="zh-TW" altLang="en-US" sz="3200" dirty="0">
                <a:latin typeface="Aptos" panose="020B0004020202020204" pitchFamily="34" charset="0"/>
              </a:rPr>
              <a:t> </a:t>
            </a:r>
            <a:r>
              <a:rPr lang="en-US" altLang="zh-TW" sz="3200" dirty="0">
                <a:latin typeface="Aptos" panose="020B0004020202020204" pitchFamily="34" charset="0"/>
              </a:rPr>
              <a:t>(TFOS DEWS</a:t>
            </a:r>
            <a:r>
              <a:rPr lang="zh-TW" altLang="en-US" sz="3200" dirty="0">
                <a:latin typeface="Aptos" panose="020B0004020202020204" pitchFamily="34" charset="0"/>
              </a:rPr>
              <a:t> </a:t>
            </a:r>
            <a:r>
              <a:rPr lang="en-US" altLang="zh-TW" sz="3200" dirty="0">
                <a:latin typeface="Aptos" panose="020B0004020202020204" pitchFamily="34" charset="0"/>
              </a:rPr>
              <a:t>II</a:t>
            </a:r>
            <a:r>
              <a:rPr lang="zh-TW" altLang="en-US" sz="3200" dirty="0">
                <a:latin typeface="Aptos" panose="020B0004020202020204" pitchFamily="34" charset="0"/>
              </a:rPr>
              <a:t> </a:t>
            </a:r>
            <a:r>
              <a:rPr lang="en-US" altLang="zh-TW" sz="3200" dirty="0">
                <a:latin typeface="Aptos" panose="020B0004020202020204" pitchFamily="34" charset="0"/>
              </a:rPr>
              <a:t>2017)</a:t>
            </a:r>
            <a:endParaRPr lang="zh-TW" altLang="en-US" dirty="0">
              <a:latin typeface="Aptos" panose="020B000402020202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BF38CF-4ECD-5E7C-7F93-DC9D3BF3C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Aptos" panose="020B0004020202020204" pitchFamily="34" charset="0"/>
              </a:rPr>
              <a:t>乾眼症為眼表的多因素疾病。其特徵為</a:t>
            </a:r>
            <a:r>
              <a:rPr lang="zh-TW" altLang="en-US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淚膜失衡</a:t>
            </a:r>
            <a:r>
              <a:rPr lang="zh-TW" altLang="en-US" dirty="0">
                <a:latin typeface="Aptos" panose="020B0004020202020204" pitchFamily="34" charset="0"/>
              </a:rPr>
              <a:t>，伴隨</a:t>
            </a:r>
            <a:r>
              <a:rPr lang="zh-TW" altLang="en-US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眼部症狀</a:t>
            </a:r>
            <a:r>
              <a:rPr lang="zh-TW" altLang="en-US" dirty="0">
                <a:latin typeface="Aptos" panose="020B0004020202020204" pitchFamily="34" charset="0"/>
              </a:rPr>
              <a:t>；淚膜失衡的病因為淚膜不穩定、高滲透壓、眼表受損與發炎以及感覺神經異常。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6D2D74F1-E0E5-F9AC-E44B-8FB773F65472}"/>
              </a:ext>
            </a:extLst>
          </p:cNvPr>
          <p:cNvGrpSpPr/>
          <p:nvPr/>
        </p:nvGrpSpPr>
        <p:grpSpPr>
          <a:xfrm>
            <a:off x="1522413" y="2780928"/>
            <a:ext cx="9288887" cy="3128913"/>
            <a:chOff x="1715873" y="2890888"/>
            <a:chExt cx="7992982" cy="2243047"/>
          </a:xfrm>
        </p:grpSpPr>
        <p:sp>
          <p:nvSpPr>
            <p:cNvPr id="16" name="四角形: 角を丸くする 3">
              <a:extLst>
                <a:ext uri="{FF2B5EF4-FFF2-40B4-BE49-F238E27FC236}">
                  <a16:creationId xmlns:a16="http://schemas.microsoft.com/office/drawing/2014/main" id="{DE97B92F-1990-9573-F89D-F0661C9253DA}"/>
                </a:ext>
              </a:extLst>
            </p:cNvPr>
            <p:cNvSpPr/>
            <p:nvPr/>
          </p:nvSpPr>
          <p:spPr>
            <a:xfrm>
              <a:off x="1845940" y="2890888"/>
              <a:ext cx="4308018" cy="2243047"/>
            </a:xfrm>
            <a:prstGeom prst="roundRect">
              <a:avLst>
                <a:gd name="adj" fmla="val 9457"/>
              </a:avLst>
            </a:prstGeom>
            <a:solidFill>
              <a:srgbClr val="009999">
                <a:alpha val="49000"/>
              </a:srgbClr>
            </a:solidFill>
            <a:ln w="19050" cap="flat" cmpd="sng" algn="ctr">
              <a:solidFill>
                <a:srgbClr val="323C4B"/>
              </a:solidFill>
              <a:prstDash val="solid"/>
            </a:ln>
            <a:effectLst/>
          </p:spPr>
          <p:txBody>
            <a:bodyPr lIns="108000" tIns="36000" rIns="0" bIns="36000" rtlCol="0" anchor="ctr"/>
            <a:lstStyle/>
            <a:p>
              <a:pPr marL="90488" indent="-90488">
                <a:spcAft>
                  <a:spcPts val="400"/>
                </a:spcAft>
                <a:buClr>
                  <a:srgbClr val="009999"/>
                </a:buClr>
                <a:buFont typeface="Arial" panose="020B0604020202020204" pitchFamily="34" charset="0"/>
                <a:buChar char="•"/>
                <a:defRPr/>
              </a:pPr>
              <a:endParaRPr kumimoji="1" lang="ja-JP" altLang="en-US" sz="1100" kern="0">
                <a:solidFill>
                  <a:srgbClr val="878787"/>
                </a:solidFill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7" name="四角形: 角を丸くする 1">
              <a:extLst>
                <a:ext uri="{FF2B5EF4-FFF2-40B4-BE49-F238E27FC236}">
                  <a16:creationId xmlns:a16="http://schemas.microsoft.com/office/drawing/2014/main" id="{32718CD7-889E-F8F4-944B-608BA4BDC145}"/>
                </a:ext>
              </a:extLst>
            </p:cNvPr>
            <p:cNvSpPr/>
            <p:nvPr/>
          </p:nvSpPr>
          <p:spPr>
            <a:xfrm>
              <a:off x="1979486" y="3577846"/>
              <a:ext cx="1962088" cy="359999"/>
            </a:xfrm>
            <a:prstGeom prst="roundRect">
              <a:avLst>
                <a:gd name="adj" fmla="val 23723"/>
              </a:avLst>
            </a:prstGeom>
            <a:solidFill>
              <a:srgbClr val="009999"/>
            </a:solidFill>
            <a:ln w="25400" cap="flat" cmpd="sng" algn="ctr">
              <a:solidFill>
                <a:srgbClr val="A60064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kumimoji="1" lang="en-US" altLang="ja-JP" kern="0" dirty="0">
                  <a:solidFill>
                    <a:prstClr val="white"/>
                  </a:solidFill>
                  <a:latin typeface="Aptos" panose="020B0004020202020204" pitchFamily="34" charset="0"/>
                  <a:ea typeface="ＭＳ Ｐゴシック" panose="020B0600070205080204" pitchFamily="34" charset="-128"/>
                </a:rPr>
                <a:t>Tear film instability</a:t>
              </a:r>
              <a:endParaRPr kumimoji="1" lang="ja-JP" altLang="en-US" kern="0" dirty="0">
                <a:solidFill>
                  <a:prstClr val="white"/>
                </a:solidFill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8" name="四角形: 角を丸くする 8">
              <a:extLst>
                <a:ext uri="{FF2B5EF4-FFF2-40B4-BE49-F238E27FC236}">
                  <a16:creationId xmlns:a16="http://schemas.microsoft.com/office/drawing/2014/main" id="{E2CDFDC5-3754-4530-CEDE-E2FA9D505281}"/>
                </a:ext>
              </a:extLst>
            </p:cNvPr>
            <p:cNvSpPr/>
            <p:nvPr/>
          </p:nvSpPr>
          <p:spPr>
            <a:xfrm>
              <a:off x="4089391" y="3577845"/>
              <a:ext cx="1840562" cy="370859"/>
            </a:xfrm>
            <a:prstGeom prst="roundRect">
              <a:avLst>
                <a:gd name="adj" fmla="val 24604"/>
              </a:avLst>
            </a:prstGeom>
            <a:solidFill>
              <a:srgbClr val="009999"/>
            </a:solidFill>
            <a:ln w="25400" cap="flat" cmpd="sng" algn="ctr">
              <a:solidFill>
                <a:srgbClr val="A60064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kumimoji="1" lang="en-US" altLang="ja-JP" kern="0" dirty="0" err="1">
                  <a:solidFill>
                    <a:prstClr val="white"/>
                  </a:solidFill>
                  <a:latin typeface="Aptos" panose="020B0004020202020204" pitchFamily="34" charset="0"/>
                  <a:ea typeface="ＭＳ Ｐゴシック" panose="020B0600070205080204" pitchFamily="34" charset="-128"/>
                </a:rPr>
                <a:t>Hyperosmolarity</a:t>
              </a:r>
              <a:endParaRPr kumimoji="1" lang="ja-JP" altLang="en-US" kern="0" dirty="0">
                <a:solidFill>
                  <a:prstClr val="white"/>
                </a:solidFill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19" name="四角形: 角を丸くする 10">
              <a:extLst>
                <a:ext uri="{FF2B5EF4-FFF2-40B4-BE49-F238E27FC236}">
                  <a16:creationId xmlns:a16="http://schemas.microsoft.com/office/drawing/2014/main" id="{9AB4AB68-DD03-1D57-B20A-059409434B6B}"/>
                </a:ext>
              </a:extLst>
            </p:cNvPr>
            <p:cNvSpPr/>
            <p:nvPr/>
          </p:nvSpPr>
          <p:spPr>
            <a:xfrm>
              <a:off x="1979486" y="4062718"/>
              <a:ext cx="1964284" cy="576000"/>
            </a:xfrm>
            <a:prstGeom prst="roundRect">
              <a:avLst/>
            </a:prstGeom>
            <a:solidFill>
              <a:srgbClr val="009999"/>
            </a:solidFill>
            <a:ln w="25400" cap="flat" cmpd="sng" algn="ctr">
              <a:solidFill>
                <a:srgbClr val="A60064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r>
                <a:rPr kumimoji="1" lang="en-US" altLang="ja-JP" kern="0" dirty="0">
                  <a:solidFill>
                    <a:prstClr val="white"/>
                  </a:solidFill>
                  <a:latin typeface="Aptos" panose="020B0004020202020204" pitchFamily="34" charset="0"/>
                  <a:ea typeface="ＭＳ Ｐゴシック" panose="020B0600070205080204" pitchFamily="34" charset="-128"/>
                </a:rPr>
                <a:t>Inflammation and damage</a:t>
              </a:r>
            </a:p>
          </p:txBody>
        </p:sp>
        <p:sp>
          <p:nvSpPr>
            <p:cNvPr id="20" name="四角形: 角を丸くする 12">
              <a:extLst>
                <a:ext uri="{FF2B5EF4-FFF2-40B4-BE49-F238E27FC236}">
                  <a16:creationId xmlns:a16="http://schemas.microsoft.com/office/drawing/2014/main" id="{1F787F12-D0B2-EE9D-F7F9-8F4B6CD4FFA8}"/>
                </a:ext>
              </a:extLst>
            </p:cNvPr>
            <p:cNvSpPr/>
            <p:nvPr/>
          </p:nvSpPr>
          <p:spPr>
            <a:xfrm>
              <a:off x="4089390" y="4062718"/>
              <a:ext cx="1840561" cy="576000"/>
            </a:xfrm>
            <a:prstGeom prst="roundRect">
              <a:avLst>
                <a:gd name="adj" fmla="val 15013"/>
              </a:avLst>
            </a:prstGeom>
            <a:solidFill>
              <a:srgbClr val="FF0000">
                <a:alpha val="50196"/>
              </a:srgbClr>
            </a:solidFill>
            <a:ln w="19050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90488" indent="-90488" algn="ctr">
                <a:buClr>
                  <a:srgbClr val="FF9900"/>
                </a:buClr>
                <a:defRPr/>
              </a:pPr>
              <a:r>
                <a:rPr kumimoji="1" lang="en-US" altLang="ja-JP" kern="0" dirty="0" err="1">
                  <a:solidFill>
                    <a:prstClr val="white"/>
                  </a:solidFill>
                  <a:latin typeface="Aptos" panose="020B0004020202020204" pitchFamily="34" charset="0"/>
                  <a:ea typeface="ＭＳ Ｐゴシック" panose="020B0600070205080204" pitchFamily="34" charset="-128"/>
                </a:rPr>
                <a:t>Neurosensory</a:t>
              </a:r>
              <a:endParaRPr kumimoji="1" lang="en-US" altLang="ja-JP" kern="0" dirty="0">
                <a:solidFill>
                  <a:prstClr val="white"/>
                </a:solidFill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  <a:p>
              <a:pPr marL="90488" indent="-90488" algn="ctr">
                <a:buClr>
                  <a:srgbClr val="FF9900"/>
                </a:buClr>
                <a:defRPr/>
              </a:pPr>
              <a:r>
                <a:rPr kumimoji="1" lang="en-US" altLang="ja-JP" kern="0" dirty="0">
                  <a:solidFill>
                    <a:prstClr val="white"/>
                  </a:solidFill>
                  <a:latin typeface="Aptos" panose="020B0004020202020204" pitchFamily="34" charset="0"/>
                  <a:ea typeface="ＭＳ Ｐゴシック" panose="020B0600070205080204" pitchFamily="34" charset="-128"/>
                </a:rPr>
                <a:t>abnormalities </a:t>
              </a:r>
            </a:p>
          </p:txBody>
        </p:sp>
        <p:sp>
          <p:nvSpPr>
            <p:cNvPr id="21" name="正方形/長方形 4">
              <a:extLst>
                <a:ext uri="{FF2B5EF4-FFF2-40B4-BE49-F238E27FC236}">
                  <a16:creationId xmlns:a16="http://schemas.microsoft.com/office/drawing/2014/main" id="{DE1D415C-668D-EEDD-AB90-59F19C6F5534}"/>
                </a:ext>
              </a:extLst>
            </p:cNvPr>
            <p:cNvSpPr/>
            <p:nvPr/>
          </p:nvSpPr>
          <p:spPr>
            <a:xfrm>
              <a:off x="1715873" y="3059862"/>
              <a:ext cx="4451402" cy="3088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ja-JP" sz="2200" b="1" kern="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Aptos" panose="020B0004020202020204" pitchFamily="34" charset="0"/>
                  <a:ea typeface="ＭＳ Ｐゴシック" panose="020B0600070205080204" pitchFamily="34" charset="-128"/>
                </a:rPr>
                <a:t>Loss of homeostasis of the tear film </a:t>
              </a:r>
              <a:endParaRPr lang="ja-JP" altLang="en-US" sz="2200" b="1" kern="0" dirty="0">
                <a:solidFill>
                  <a:schemeClr val="accent5">
                    <a:lumMod val="60000"/>
                    <a:lumOff val="40000"/>
                  </a:schemeClr>
                </a:solidFill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2" name="正方形/長方形 5">
              <a:extLst>
                <a:ext uri="{FF2B5EF4-FFF2-40B4-BE49-F238E27FC236}">
                  <a16:creationId xmlns:a16="http://schemas.microsoft.com/office/drawing/2014/main" id="{429D6376-B49E-FFD7-7043-4F8F42403257}"/>
                </a:ext>
              </a:extLst>
            </p:cNvPr>
            <p:cNvSpPr/>
            <p:nvPr/>
          </p:nvSpPr>
          <p:spPr>
            <a:xfrm>
              <a:off x="3930452" y="4664476"/>
              <a:ext cx="2207786" cy="1765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ja-JP" sz="1000" kern="0" dirty="0">
                  <a:latin typeface="Aptos" panose="020B0004020202020204" pitchFamily="34" charset="0"/>
                  <a:ea typeface="ＭＳ Ｐゴシック" panose="020B0600070205080204" pitchFamily="34" charset="-128"/>
                </a:rPr>
                <a:t>Added element</a:t>
              </a:r>
              <a:r>
                <a:rPr lang="ja-JP" altLang="en-US" sz="1000" kern="0" dirty="0">
                  <a:latin typeface="Aptos" panose="020B0004020202020204" pitchFamily="34" charset="0"/>
                  <a:ea typeface="ＭＳ Ｐゴシック" panose="020B0600070205080204" pitchFamily="34" charset="-128"/>
                </a:rPr>
                <a:t> </a:t>
              </a:r>
              <a:r>
                <a:rPr lang="en-US" altLang="ja-JP" sz="1000" kern="0" dirty="0">
                  <a:latin typeface="Aptos" panose="020B0004020202020204" pitchFamily="34" charset="0"/>
                  <a:ea typeface="ＭＳ Ｐゴシック" panose="020B0600070205080204" pitchFamily="34" charset="-128"/>
                </a:rPr>
                <a:t>in DEWS II 2017 </a:t>
              </a:r>
              <a:endParaRPr lang="ja-JP" altLang="en-US" sz="1000" kern="0" dirty="0"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3" name="四角形: 角を丸くする 14">
              <a:extLst>
                <a:ext uri="{FF2B5EF4-FFF2-40B4-BE49-F238E27FC236}">
                  <a16:creationId xmlns:a16="http://schemas.microsoft.com/office/drawing/2014/main" id="{95DEC795-8396-12B8-B727-E5664C1E6500}"/>
                </a:ext>
              </a:extLst>
            </p:cNvPr>
            <p:cNvSpPr/>
            <p:nvPr/>
          </p:nvSpPr>
          <p:spPr>
            <a:xfrm>
              <a:off x="6689030" y="3519892"/>
              <a:ext cx="1548000" cy="864000"/>
            </a:xfrm>
            <a:prstGeom prst="roundRect">
              <a:avLst/>
            </a:prstGeom>
            <a:solidFill>
              <a:srgbClr val="4BB4E7"/>
            </a:solidFill>
            <a:ln w="19050">
              <a:solidFill>
                <a:srgbClr val="ACB4B6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>
                <a:defRPr/>
              </a:pPr>
              <a:r>
                <a:rPr kumimoji="1" lang="en-US" altLang="ja-JP" sz="2000" b="1" kern="0" dirty="0">
                  <a:solidFill>
                    <a:prstClr val="white"/>
                  </a:solidFill>
                  <a:latin typeface="Aptos" panose="020B0004020202020204" pitchFamily="34" charset="0"/>
                  <a:ea typeface="ＭＳ Ｐゴシック" panose="020B0600070205080204" pitchFamily="34" charset="-128"/>
                </a:rPr>
                <a:t>Ocular “symptoms”</a:t>
              </a:r>
              <a:endParaRPr kumimoji="1" lang="ja-JP" altLang="en-US" sz="2000" b="1" kern="0" dirty="0">
                <a:solidFill>
                  <a:prstClr val="white"/>
                </a:solidFill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4" name="正方形/長方形 13">
              <a:extLst>
                <a:ext uri="{FF2B5EF4-FFF2-40B4-BE49-F238E27FC236}">
                  <a16:creationId xmlns:a16="http://schemas.microsoft.com/office/drawing/2014/main" id="{494FC6BF-3EEA-E217-D063-100DFA95CE87}"/>
                </a:ext>
              </a:extLst>
            </p:cNvPr>
            <p:cNvSpPr/>
            <p:nvPr/>
          </p:nvSpPr>
          <p:spPr>
            <a:xfrm>
              <a:off x="8678193" y="3717034"/>
              <a:ext cx="1030662" cy="46334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ja-JP" sz="3600" b="1" kern="0" dirty="0">
                  <a:latin typeface="Aptos" panose="020B0004020202020204" pitchFamily="34" charset="0"/>
                  <a:ea typeface="ＭＳ Ｐゴシック" panose="020B0600070205080204" pitchFamily="34" charset="-128"/>
                </a:rPr>
                <a:t>DED </a:t>
              </a:r>
              <a:endParaRPr lang="ja-JP" altLang="en-US" sz="3600" b="1" kern="0" dirty="0"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5" name="加算記号 25">
              <a:extLst>
                <a:ext uri="{FF2B5EF4-FFF2-40B4-BE49-F238E27FC236}">
                  <a16:creationId xmlns:a16="http://schemas.microsoft.com/office/drawing/2014/main" id="{EBD31E09-BF0A-23C5-6EB6-CC2BB021047A}"/>
                </a:ext>
              </a:extLst>
            </p:cNvPr>
            <p:cNvSpPr/>
            <p:nvPr/>
          </p:nvSpPr>
          <p:spPr>
            <a:xfrm>
              <a:off x="6212715" y="3771474"/>
              <a:ext cx="371476" cy="371476"/>
            </a:xfrm>
            <a:prstGeom prst="mathPlus">
              <a:avLst>
                <a:gd name="adj1" fmla="val 14795"/>
              </a:avLst>
            </a:prstGeom>
            <a:solidFill>
              <a:srgbClr val="878787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1" lang="ja-JP" altLang="en-US" kern="0">
                <a:solidFill>
                  <a:srgbClr val="16636F">
                    <a:lumMod val="10000"/>
                  </a:srgbClr>
                </a:solidFill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6" name="等号 26">
              <a:extLst>
                <a:ext uri="{FF2B5EF4-FFF2-40B4-BE49-F238E27FC236}">
                  <a16:creationId xmlns:a16="http://schemas.microsoft.com/office/drawing/2014/main" id="{4B504B6B-C179-5583-69D0-ECABAA491285}"/>
                </a:ext>
              </a:extLst>
            </p:cNvPr>
            <p:cNvSpPr/>
            <p:nvPr/>
          </p:nvSpPr>
          <p:spPr>
            <a:xfrm>
              <a:off x="8341869" y="3766154"/>
              <a:ext cx="336324" cy="371476"/>
            </a:xfrm>
            <a:prstGeom prst="mathEqual">
              <a:avLst>
                <a:gd name="adj1" fmla="val 13905"/>
                <a:gd name="adj2" fmla="val 11760"/>
              </a:avLst>
            </a:prstGeom>
            <a:solidFill>
              <a:srgbClr val="878787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1" lang="ja-JP" altLang="en-US" kern="0">
                <a:solidFill>
                  <a:prstClr val="white"/>
                </a:solidFill>
                <a:latin typeface="Aptos" panose="020B0004020202020204" pitchFamily="34" charset="0"/>
                <a:ea typeface="ＭＳ Ｐゴシック" panose="020B0600070205080204" pitchFamily="34" charset="-128"/>
              </a:endParaRPr>
            </a:p>
          </p:txBody>
        </p:sp>
        <p:sp>
          <p:nvSpPr>
            <p:cNvPr id="27" name="TextBox 20">
              <a:extLst>
                <a:ext uri="{FF2B5EF4-FFF2-40B4-BE49-F238E27FC236}">
                  <a16:creationId xmlns:a16="http://schemas.microsoft.com/office/drawing/2014/main" id="{995CACA9-2463-2371-14A2-96A4500AD268}"/>
                </a:ext>
              </a:extLst>
            </p:cNvPr>
            <p:cNvSpPr txBox="1"/>
            <p:nvPr/>
          </p:nvSpPr>
          <p:spPr>
            <a:xfrm>
              <a:off x="6257073" y="4476533"/>
              <a:ext cx="2411915" cy="4192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600" kern="0" dirty="0">
                  <a:latin typeface="Aptos" panose="020B0004020202020204" pitchFamily="34" charset="0"/>
                </a:rPr>
                <a:t>Patient-reported experiences including </a:t>
              </a:r>
              <a:r>
                <a:rPr lang="en-US" sz="1600" b="1" kern="0" dirty="0">
                  <a:solidFill>
                    <a:srgbClr val="C00000"/>
                  </a:solidFill>
                  <a:latin typeface="Aptos" panose="020B0004020202020204" pitchFamily="34" charset="0"/>
                </a:rPr>
                <a:t>visual disturbance</a:t>
              </a:r>
            </a:p>
          </p:txBody>
        </p:sp>
      </p:grp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96007F83-9E59-DF72-7F17-B3C2DD862014}"/>
              </a:ext>
            </a:extLst>
          </p:cNvPr>
          <p:cNvSpPr txBox="1"/>
          <p:nvPr/>
        </p:nvSpPr>
        <p:spPr>
          <a:xfrm>
            <a:off x="5289559" y="6491116"/>
            <a:ext cx="68960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TW" sz="1400" dirty="0" err="1">
                <a:latin typeface="Aptos" panose="020B0004020202020204" pitchFamily="34" charset="0"/>
              </a:rPr>
              <a:t>Ocul</a:t>
            </a:r>
            <a:r>
              <a:rPr lang="en-US" altLang="zh-TW" sz="1400" dirty="0">
                <a:latin typeface="Aptos" panose="020B0004020202020204" pitchFamily="34" charset="0"/>
              </a:rPr>
              <a:t> Surf. 2017 Jul;15(3):276-283. doi:10.1016/j.jtos.2017.05.008.</a:t>
            </a:r>
            <a:endParaRPr lang="zh-TW" altLang="en-US" sz="1400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291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112CF7-2547-1742-FAF5-2C4DF9BDF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Aptos" panose="020B0004020202020204" pitchFamily="34" charset="0"/>
              </a:rPr>
              <a:t>何謂乾眼症？</a:t>
            </a:r>
            <a:r>
              <a:rPr lang="zh-TW" altLang="en-US" sz="3200" dirty="0">
                <a:latin typeface="Aptos" panose="020B0004020202020204" pitchFamily="34" charset="0"/>
              </a:rPr>
              <a:t> </a:t>
            </a:r>
            <a:r>
              <a:rPr lang="en-US" altLang="zh-TW" sz="3200" dirty="0">
                <a:latin typeface="Aptos" panose="020B0004020202020204" pitchFamily="34" charset="0"/>
              </a:rPr>
              <a:t>(New Global Consensus 2020)</a:t>
            </a:r>
            <a:endParaRPr lang="zh-TW" altLang="en-US" dirty="0">
              <a:latin typeface="Aptos" panose="020B000402020202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BF38CF-4ECD-5E7C-7F93-DC9D3BF3C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Aptos" panose="020B0004020202020204" pitchFamily="34" charset="0"/>
              </a:rPr>
              <a:t>乾眼症為眼表的多因素疾病。其特徵為持續的</a:t>
            </a:r>
            <a:r>
              <a:rPr lang="zh-TW" altLang="en-US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淚膜不穩定或</a:t>
            </a:r>
            <a:r>
              <a:rPr lang="en-US" altLang="zh-TW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/</a:t>
            </a:r>
            <a:r>
              <a:rPr lang="zh-TW" altLang="en-US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ptos" panose="020B0004020202020204" pitchFamily="34" charset="0"/>
              </a:rPr>
              <a:t>及淚膜不足</a:t>
            </a:r>
            <a:r>
              <a:rPr lang="zh-TW" altLang="en-US" dirty="0">
                <a:latin typeface="Aptos" panose="020B0004020202020204" pitchFamily="34" charset="0"/>
              </a:rPr>
              <a:t>，</a:t>
            </a:r>
            <a:r>
              <a:rPr lang="zh-TW" altLang="en-US" b="1" dirty="0">
                <a:solidFill>
                  <a:schemeClr val="tx2">
                    <a:lumMod val="10000"/>
                  </a:schemeClr>
                </a:solidFill>
                <a:highlight>
                  <a:srgbClr val="FFFF00"/>
                </a:highlight>
                <a:latin typeface="Aptos" panose="020B0004020202020204" pitchFamily="34" charset="0"/>
              </a:rPr>
              <a:t>造成</a:t>
            </a:r>
            <a:r>
              <a:rPr lang="zh-TW" altLang="en-US" dirty="0">
                <a:latin typeface="Aptos" panose="020B0004020202020204" pitchFamily="34" charset="0"/>
              </a:rPr>
              <a:t>眼部症狀或視覺不良，伴隨不等程度的眼表上皮受損病變</a:t>
            </a:r>
            <a:r>
              <a:rPr lang="en-US" altLang="zh-TW" dirty="0">
                <a:latin typeface="Aptos" panose="020B0004020202020204" pitchFamily="34" charset="0"/>
              </a:rPr>
              <a:t>(ocular surface epitheliopathy)</a:t>
            </a:r>
            <a:r>
              <a:rPr lang="zh-TW" altLang="en-US" dirty="0">
                <a:latin typeface="Aptos" panose="020B0004020202020204" pitchFamily="34" charset="0"/>
              </a:rPr>
              <a:t>、發炎以及感覺神經異常。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22713E74-D4AA-85F4-8667-D085112BE46B}"/>
              </a:ext>
            </a:extLst>
          </p:cNvPr>
          <p:cNvSpPr txBox="1"/>
          <p:nvPr/>
        </p:nvSpPr>
        <p:spPr>
          <a:xfrm>
            <a:off x="5289559" y="6491116"/>
            <a:ext cx="68960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TW" sz="1400" dirty="0">
                <a:latin typeface="Aptos" panose="020B0004020202020204" pitchFamily="34" charset="0"/>
              </a:rPr>
              <a:t>Int J Mol Sci. 2020 Dec 4;21(23):9271. doi:10.3390/ijms21239271.</a:t>
            </a:r>
            <a:endParaRPr lang="zh-TW" altLang="en-US" sz="1400" dirty="0">
              <a:latin typeface="Aptos" panose="020B0004020202020204" pitchFamily="34" charset="0"/>
            </a:endParaRPr>
          </a:p>
        </p:txBody>
      </p:sp>
      <p:pic>
        <p:nvPicPr>
          <p:cNvPr id="40" name="圖片 39">
            <a:extLst>
              <a:ext uri="{FF2B5EF4-FFF2-40B4-BE49-F238E27FC236}">
                <a16:creationId xmlns:a16="http://schemas.microsoft.com/office/drawing/2014/main" id="{51B93FFF-37F2-76F8-0CB3-5203397DBD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894" y="2727331"/>
            <a:ext cx="6191670" cy="3428486"/>
          </a:xfrm>
          <a:prstGeom prst="rect">
            <a:avLst/>
          </a:prstGeom>
        </p:spPr>
      </p:pic>
      <p:sp>
        <p:nvSpPr>
          <p:cNvPr id="41" name="文字方塊 40">
            <a:extLst>
              <a:ext uri="{FF2B5EF4-FFF2-40B4-BE49-F238E27FC236}">
                <a16:creationId xmlns:a16="http://schemas.microsoft.com/office/drawing/2014/main" id="{2B47C185-BD0D-2496-7F25-5ACED9AAAB81}"/>
              </a:ext>
            </a:extLst>
          </p:cNvPr>
          <p:cNvSpPr txBox="1"/>
          <p:nvPr/>
        </p:nvSpPr>
        <p:spPr>
          <a:xfrm>
            <a:off x="8025444" y="3620401"/>
            <a:ext cx="2900689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此更新的定義強調了</a:t>
            </a:r>
            <a:r>
              <a:rPr lang="zh-TW" altLang="en-US" sz="2400" b="1" dirty="0">
                <a:solidFill>
                  <a:schemeClr val="bg1"/>
                </a:solidFill>
                <a:highlight>
                  <a:srgbClr val="FFFF00"/>
                </a:highlight>
              </a:rPr>
              <a:t>淚膜不穩定性</a:t>
            </a:r>
            <a:r>
              <a:rPr lang="zh-TW" altLang="en-US" sz="2400" dirty="0"/>
              <a:t>、發炎、眼部症狀與視覺品質的重要性。</a:t>
            </a:r>
          </a:p>
        </p:txBody>
      </p:sp>
    </p:spTree>
    <p:extLst>
      <p:ext uri="{BB962C8B-B14F-4D97-AF65-F5344CB8AC3E}">
        <p14:creationId xmlns:p14="http://schemas.microsoft.com/office/powerpoint/2010/main" val="24038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54167A-50AE-0771-D391-994801E01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Aptos" panose="020B0004020202020204" pitchFamily="34" charset="0"/>
              </a:rPr>
              <a:t>乾眼症的風險因子</a:t>
            </a:r>
            <a:r>
              <a:rPr lang="zh-TW" altLang="en-US" sz="3200" dirty="0">
                <a:latin typeface="Aptos" panose="020B0004020202020204" pitchFamily="34" charset="0"/>
              </a:rPr>
              <a:t> </a:t>
            </a:r>
            <a:r>
              <a:rPr lang="en-US" altLang="zh-TW" sz="3200" dirty="0">
                <a:latin typeface="Aptos" panose="020B0004020202020204" pitchFamily="34" charset="0"/>
              </a:rPr>
              <a:t>(TFOS DEWS</a:t>
            </a:r>
            <a:r>
              <a:rPr lang="zh-TW" altLang="en-US" sz="3200" dirty="0">
                <a:latin typeface="Aptos" panose="020B0004020202020204" pitchFamily="34" charset="0"/>
              </a:rPr>
              <a:t> </a:t>
            </a:r>
            <a:r>
              <a:rPr lang="en-US" altLang="zh-TW" sz="3200" dirty="0">
                <a:latin typeface="Aptos" panose="020B0004020202020204" pitchFamily="34" charset="0"/>
              </a:rPr>
              <a:t>II 2017)</a:t>
            </a:r>
            <a:endParaRPr lang="zh-TW" altLang="en-US" dirty="0">
              <a:latin typeface="Aptos" panose="020B0004020202020204" pitchFamily="34" charset="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5DDECA7-8B4C-D555-64C2-33B12AD556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84" y="1772816"/>
            <a:ext cx="11885655" cy="3753746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3BA680B-6876-08EC-443F-C89E04846DC9}"/>
              </a:ext>
            </a:extLst>
          </p:cNvPr>
          <p:cNvSpPr txBox="1"/>
          <p:nvPr/>
        </p:nvSpPr>
        <p:spPr>
          <a:xfrm>
            <a:off x="5289559" y="6491116"/>
            <a:ext cx="68960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TW" sz="1400" dirty="0" err="1">
                <a:latin typeface="Aptos" panose="020B0004020202020204" pitchFamily="34" charset="0"/>
              </a:rPr>
              <a:t>Ocul</a:t>
            </a:r>
            <a:r>
              <a:rPr lang="en-US" altLang="zh-TW" sz="1400" dirty="0">
                <a:latin typeface="Aptos" panose="020B0004020202020204" pitchFamily="34" charset="0"/>
              </a:rPr>
              <a:t> Surf. 2017 Jul;15(3):334-365. doi:10.1016/j.jtos.2017.05.003.</a:t>
            </a:r>
          </a:p>
        </p:txBody>
      </p:sp>
    </p:spTree>
    <p:extLst>
      <p:ext uri="{BB962C8B-B14F-4D97-AF65-F5344CB8AC3E}">
        <p14:creationId xmlns:p14="http://schemas.microsoft.com/office/powerpoint/2010/main" val="92881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645C38-27D2-91A6-368A-0AA0CD8F8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Aptos" panose="020B0004020202020204" pitchFamily="34" charset="0"/>
              </a:rPr>
              <a:t>乾眼症的分類</a:t>
            </a:r>
            <a:r>
              <a:rPr lang="zh-TW" altLang="en-US" sz="3200" dirty="0">
                <a:latin typeface="Aptos" panose="020B0004020202020204" pitchFamily="34" charset="0"/>
              </a:rPr>
              <a:t> </a:t>
            </a:r>
            <a:r>
              <a:rPr lang="en-US" altLang="zh-TW" sz="3200" dirty="0">
                <a:latin typeface="Aptos" panose="020B0004020202020204" pitchFamily="34" charset="0"/>
              </a:rPr>
              <a:t>(TFOS DEWS</a:t>
            </a:r>
            <a:r>
              <a:rPr lang="zh-TW" altLang="en-US" sz="3200" dirty="0">
                <a:latin typeface="Aptos" panose="020B0004020202020204" pitchFamily="34" charset="0"/>
              </a:rPr>
              <a:t> </a:t>
            </a:r>
            <a:r>
              <a:rPr lang="en-US" altLang="zh-TW" sz="3200" dirty="0">
                <a:latin typeface="Aptos" panose="020B0004020202020204" pitchFamily="34" charset="0"/>
              </a:rPr>
              <a:t>II 2017)</a:t>
            </a:r>
            <a:endParaRPr lang="zh-TW" altLang="en-US" dirty="0">
              <a:latin typeface="Aptos" panose="020B0004020202020204" pitchFamily="34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348BA91-FE73-D4FD-8784-8B23119C7B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9756" y="1370326"/>
            <a:ext cx="6678742" cy="5019223"/>
          </a:xfrm>
          <a:prstGeom prst="rect">
            <a:avLst/>
          </a:prstGeom>
        </p:spPr>
      </p:pic>
      <p:sp>
        <p:nvSpPr>
          <p:cNvPr id="5" name="矩形: 圓角 4">
            <a:extLst>
              <a:ext uri="{FF2B5EF4-FFF2-40B4-BE49-F238E27FC236}">
                <a16:creationId xmlns:a16="http://schemas.microsoft.com/office/drawing/2014/main" id="{DAF93CD2-A4C9-09F5-F69D-A59B78ED3FF0}"/>
              </a:ext>
            </a:extLst>
          </p:cNvPr>
          <p:cNvSpPr/>
          <p:nvPr/>
        </p:nvSpPr>
        <p:spPr>
          <a:xfrm>
            <a:off x="432783" y="4540046"/>
            <a:ext cx="6192688" cy="1263030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8C2632F-058B-826C-F253-2B2E20BFB9B0}"/>
              </a:ext>
            </a:extLst>
          </p:cNvPr>
          <p:cNvSpPr txBox="1"/>
          <p:nvPr/>
        </p:nvSpPr>
        <p:spPr>
          <a:xfrm>
            <a:off x="5289559" y="6491116"/>
            <a:ext cx="68960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TW" sz="1400" dirty="0" err="1">
                <a:latin typeface="Aptos" panose="020B0004020202020204" pitchFamily="34" charset="0"/>
              </a:rPr>
              <a:t>Ocul</a:t>
            </a:r>
            <a:r>
              <a:rPr lang="en-US" altLang="zh-TW" sz="1400" dirty="0">
                <a:latin typeface="Aptos" panose="020B0004020202020204" pitchFamily="34" charset="0"/>
              </a:rPr>
              <a:t> Surf. 2017 Jul;15(3):276-283. doi:10.1016/j.jtos.2017.05.008.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A64B93F7-A251-8A98-E5EA-A92BBACFF427}"/>
              </a:ext>
            </a:extLst>
          </p:cNvPr>
          <p:cNvGrpSpPr/>
          <p:nvPr/>
        </p:nvGrpSpPr>
        <p:grpSpPr>
          <a:xfrm>
            <a:off x="6942654" y="2276872"/>
            <a:ext cx="5077275" cy="2265825"/>
            <a:chOff x="6942654" y="2492896"/>
            <a:chExt cx="5077275" cy="2265825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50C65E73-CFEC-9E1C-8551-6860B0557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2654" y="2492896"/>
              <a:ext cx="5077275" cy="2265825"/>
            </a:xfrm>
            <a:prstGeom prst="rect">
              <a:avLst/>
            </a:prstGeom>
          </p:spPr>
        </p:pic>
        <p:sp>
          <p:nvSpPr>
            <p:cNvPr id="8" name="矩形: 圓角 7">
              <a:extLst>
                <a:ext uri="{FF2B5EF4-FFF2-40B4-BE49-F238E27FC236}">
                  <a16:creationId xmlns:a16="http://schemas.microsoft.com/office/drawing/2014/main" id="{359A3105-8A78-C774-84BD-BD1EC2B24812}"/>
                </a:ext>
              </a:extLst>
            </p:cNvPr>
            <p:cNvSpPr/>
            <p:nvPr/>
          </p:nvSpPr>
          <p:spPr>
            <a:xfrm>
              <a:off x="9906643" y="2810639"/>
              <a:ext cx="2016225" cy="1481160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  <a:prstDash val="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A9850D2-C331-0E78-A0C6-E8137810CD09}"/>
              </a:ext>
            </a:extLst>
          </p:cNvPr>
          <p:cNvSpPr txBox="1"/>
          <p:nvPr/>
        </p:nvSpPr>
        <p:spPr>
          <a:xfrm>
            <a:off x="7416208" y="4644264"/>
            <a:ext cx="433983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400" b="1" dirty="0">
                <a:solidFill>
                  <a:srgbClr val="6E2A8E"/>
                </a:solidFill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 than 86%</a:t>
            </a:r>
          </a:p>
          <a:p>
            <a:pPr algn="ctr"/>
            <a:r>
              <a:rPr lang="en-US" altLang="zh-TW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 DED patients suffer from increased evaporation 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5ACBDB0D-0246-7644-D9D7-6800656CAA6A}"/>
              </a:ext>
            </a:extLst>
          </p:cNvPr>
          <p:cNvSpPr/>
          <p:nvPr/>
        </p:nvSpPr>
        <p:spPr>
          <a:xfrm>
            <a:off x="3790155" y="1844824"/>
            <a:ext cx="1008113" cy="28803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F1F27B42-BFCC-91A0-819A-42D7B5CC0A25}"/>
              </a:ext>
            </a:extLst>
          </p:cNvPr>
          <p:cNvSpPr/>
          <p:nvPr/>
        </p:nvSpPr>
        <p:spPr>
          <a:xfrm>
            <a:off x="3543439" y="2367930"/>
            <a:ext cx="1657211" cy="28803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966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3FE45E-752C-A465-8CB2-29960ACF6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Aptos" panose="020B0004020202020204" pitchFamily="34" charset="0"/>
              </a:rPr>
              <a:t>乾眼症病生理惡性循環 </a:t>
            </a:r>
            <a:r>
              <a:rPr lang="en-US" altLang="zh-TW" sz="3200" dirty="0">
                <a:latin typeface="Aptos" panose="020B0004020202020204" pitchFamily="34" charset="0"/>
              </a:rPr>
              <a:t>(Vicious Circle)</a:t>
            </a:r>
            <a:endParaRPr lang="zh-TW" altLang="en-US" dirty="0">
              <a:latin typeface="Aptos" panose="020B0004020202020204" pitchFamily="34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62F6F03-FE3D-7E9A-FD79-018ED6005A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42" y="1349426"/>
            <a:ext cx="6500619" cy="488788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22D5355-B275-BD61-151C-24B83A6E3C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75574" y="1344682"/>
            <a:ext cx="4807470" cy="488788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1F1F746-A114-59BF-5798-2DB426A50371}"/>
              </a:ext>
            </a:extLst>
          </p:cNvPr>
          <p:cNvSpPr txBox="1"/>
          <p:nvPr/>
        </p:nvSpPr>
        <p:spPr>
          <a:xfrm>
            <a:off x="5292776" y="6334780"/>
            <a:ext cx="68960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TW" sz="1400" dirty="0" err="1">
                <a:latin typeface="Aptos" panose="020B0004020202020204" pitchFamily="34" charset="0"/>
              </a:rPr>
              <a:t>Ocul</a:t>
            </a:r>
            <a:r>
              <a:rPr lang="en-US" altLang="zh-TW" sz="1400" dirty="0">
                <a:latin typeface="Aptos" panose="020B0004020202020204" pitchFamily="34" charset="0"/>
              </a:rPr>
              <a:t> Surf. 2017 Jul;15(3):438-510. doi:10.1016/j.jtos.2017.05.011.</a:t>
            </a:r>
          </a:p>
          <a:p>
            <a:pPr algn="r"/>
            <a:r>
              <a:rPr lang="en-US" altLang="zh-TW" sz="1400" dirty="0">
                <a:latin typeface="Aptos" panose="020B0004020202020204" pitchFamily="34" charset="0"/>
              </a:rPr>
              <a:t>Br J </a:t>
            </a:r>
            <a:r>
              <a:rPr lang="en-US" altLang="zh-TW" sz="1400" dirty="0" err="1">
                <a:latin typeface="Aptos" panose="020B0004020202020204" pitchFamily="34" charset="0"/>
              </a:rPr>
              <a:t>Ophthalmol</a:t>
            </a:r>
            <a:r>
              <a:rPr lang="en-US" altLang="zh-TW" sz="1400" dirty="0">
                <a:latin typeface="Aptos" panose="020B0004020202020204" pitchFamily="34" charset="0"/>
              </a:rPr>
              <a:t> 2016;100:300–306. doi:10.1136/bjophthalmol-2015-307415.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DB8D888-B5FB-A9C9-7003-3FAA90C7E79B}"/>
              </a:ext>
            </a:extLst>
          </p:cNvPr>
          <p:cNvSpPr txBox="1"/>
          <p:nvPr/>
        </p:nvSpPr>
        <p:spPr>
          <a:xfrm>
            <a:off x="8758708" y="1916832"/>
            <a:ext cx="1296144" cy="735747"/>
          </a:xfrm>
          <a:prstGeom prst="ellipse">
            <a:avLst/>
          </a:prstGeom>
          <a:solidFill>
            <a:srgbClr val="62357B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/>
              <a:t>淚膜不穩</a:t>
            </a:r>
            <a:endParaRPr lang="en-US" altLang="zh-TW" sz="1400" b="1" dirty="0"/>
          </a:p>
          <a:p>
            <a:pPr algn="ctr"/>
            <a:r>
              <a:rPr lang="zh-TW" altLang="en-US" sz="1400" b="1" dirty="0"/>
              <a:t>分泌過少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BCD963F-6EE7-2E74-D806-63CF45F6597C}"/>
              </a:ext>
            </a:extLst>
          </p:cNvPr>
          <p:cNvSpPr txBox="1"/>
          <p:nvPr/>
        </p:nvSpPr>
        <p:spPr>
          <a:xfrm>
            <a:off x="10270877" y="3212976"/>
            <a:ext cx="1080120" cy="735747"/>
          </a:xfrm>
          <a:prstGeom prst="ellipse">
            <a:avLst/>
          </a:prstGeom>
          <a:solidFill>
            <a:srgbClr val="1974AB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/>
              <a:t>滲透壓</a:t>
            </a:r>
            <a:endParaRPr lang="en-US" altLang="zh-TW" sz="1400" b="1" dirty="0"/>
          </a:p>
          <a:p>
            <a:pPr algn="ctr"/>
            <a:r>
              <a:rPr lang="zh-TW" altLang="en-US" sz="1400" b="1" dirty="0"/>
              <a:t>上升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8CF993F-0913-2F1D-C585-70ECB01332F5}"/>
              </a:ext>
            </a:extLst>
          </p:cNvPr>
          <p:cNvSpPr txBox="1"/>
          <p:nvPr/>
        </p:nvSpPr>
        <p:spPr>
          <a:xfrm>
            <a:off x="9586800" y="4625524"/>
            <a:ext cx="1080119" cy="735747"/>
          </a:xfrm>
          <a:prstGeom prst="ellipse">
            <a:avLst/>
          </a:prstGeom>
          <a:solidFill>
            <a:srgbClr val="558346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b="1" dirty="0"/>
              <a:t>細胞</a:t>
            </a:r>
            <a:endParaRPr lang="en-US" altLang="zh-TW" sz="1400" b="1" dirty="0"/>
          </a:p>
          <a:p>
            <a:pPr algn="ctr"/>
            <a:r>
              <a:rPr lang="zh-TW" altLang="en-US" sz="1400" b="1" dirty="0"/>
              <a:t>凋亡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11941AF-4B0F-3E8B-0CAC-40B7F59DDC93}"/>
              </a:ext>
            </a:extLst>
          </p:cNvPr>
          <p:cNvSpPr txBox="1"/>
          <p:nvPr/>
        </p:nvSpPr>
        <p:spPr>
          <a:xfrm>
            <a:off x="7462564" y="4191243"/>
            <a:ext cx="1080120" cy="605909"/>
          </a:xfrm>
          <a:prstGeom prst="ellipse">
            <a:avLst/>
          </a:prstGeom>
          <a:solidFill>
            <a:srgbClr val="7A0030"/>
          </a:solidFill>
        </p:spPr>
        <p:txBody>
          <a:bodyPr wrap="square" rtlCol="0">
            <a:spAutoFit/>
          </a:bodyPr>
          <a:lstStyle/>
          <a:p>
            <a:pPr algn="ctr"/>
            <a:endParaRPr lang="en-US" altLang="zh-TW" sz="400" b="1" dirty="0"/>
          </a:p>
          <a:p>
            <a:pPr algn="ctr"/>
            <a:r>
              <a:rPr lang="zh-TW" altLang="en-US" sz="1400" b="1" dirty="0"/>
              <a:t>發炎</a:t>
            </a:r>
          </a:p>
          <a:p>
            <a:pPr algn="ctr"/>
            <a:endParaRPr lang="zh-TW" altLang="en-US" sz="400" b="1" dirty="0"/>
          </a:p>
        </p:txBody>
      </p:sp>
    </p:spTree>
    <p:extLst>
      <p:ext uri="{BB962C8B-B14F-4D97-AF65-F5344CB8AC3E}">
        <p14:creationId xmlns:p14="http://schemas.microsoft.com/office/powerpoint/2010/main" val="9605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20C16B-99C2-BDDC-95AC-FC7ABCAA5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Aptos" panose="020B0004020202020204" pitchFamily="34" charset="0"/>
              </a:rPr>
              <a:t>瞼板腺功能障礙 </a:t>
            </a:r>
            <a:r>
              <a:rPr lang="en-US" altLang="zh-TW" sz="3200" dirty="0">
                <a:latin typeface="Aptos" panose="020B0004020202020204" pitchFamily="34" charset="0"/>
              </a:rPr>
              <a:t>(MGD)</a:t>
            </a:r>
            <a:r>
              <a:rPr lang="zh-TW" altLang="en-US" sz="3200" dirty="0">
                <a:latin typeface="Aptos" panose="020B0004020202020204" pitchFamily="34" charset="0"/>
              </a:rPr>
              <a:t> </a:t>
            </a:r>
            <a:r>
              <a:rPr lang="zh-TW" altLang="en-US" dirty="0">
                <a:latin typeface="Aptos" panose="020B0004020202020204" pitchFamily="34" charset="0"/>
              </a:rPr>
              <a:t>的病生理機轉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B336C9F-CD35-7871-EF74-DA894F9F45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48" y="1385256"/>
            <a:ext cx="6011842" cy="4468452"/>
          </a:xfrm>
          <a:prstGeom prst="rect">
            <a:avLst/>
          </a:prstGeom>
        </p:spPr>
      </p:pic>
      <p:sp>
        <p:nvSpPr>
          <p:cNvPr id="8" name="矩形: 圓角 7">
            <a:extLst>
              <a:ext uri="{FF2B5EF4-FFF2-40B4-BE49-F238E27FC236}">
                <a16:creationId xmlns:a16="http://schemas.microsoft.com/office/drawing/2014/main" id="{25E098F1-D1CA-9C2E-7211-C42E1AE73C9A}"/>
              </a:ext>
            </a:extLst>
          </p:cNvPr>
          <p:cNvSpPr/>
          <p:nvPr/>
        </p:nvSpPr>
        <p:spPr>
          <a:xfrm>
            <a:off x="152401" y="4870405"/>
            <a:ext cx="1747520" cy="179115"/>
          </a:xfrm>
          <a:prstGeom prst="roundRect">
            <a:avLst/>
          </a:prstGeom>
          <a:solidFill>
            <a:srgbClr val="56C5FF">
              <a:alpha val="40000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8CEFE1D-00FA-B8B3-C8E1-1D91A9300F4E}"/>
              </a:ext>
            </a:extLst>
          </p:cNvPr>
          <p:cNvSpPr txBox="1"/>
          <p:nvPr/>
        </p:nvSpPr>
        <p:spPr>
          <a:xfrm>
            <a:off x="1633133" y="6550223"/>
            <a:ext cx="105556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TW" sz="1400" dirty="0">
                <a:latin typeface="Aptos" panose="020B0004020202020204" pitchFamily="34" charset="0"/>
              </a:rPr>
              <a:t>Br J </a:t>
            </a:r>
            <a:r>
              <a:rPr lang="en-US" altLang="zh-TW" sz="1400" dirty="0" err="1">
                <a:latin typeface="Aptos" panose="020B0004020202020204" pitchFamily="34" charset="0"/>
              </a:rPr>
              <a:t>Ophthalmol</a:t>
            </a:r>
            <a:r>
              <a:rPr lang="en-US" altLang="zh-TW" sz="1400" dirty="0">
                <a:latin typeface="Aptos" panose="020B0004020202020204" pitchFamily="34" charset="0"/>
              </a:rPr>
              <a:t> 2016;100:300–306. doi:10.1136/bjophthalmol-2015-307415.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969E7EF-51E7-4DA0-0638-D4B66B614D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089" y="1385256"/>
            <a:ext cx="5819987" cy="4468452"/>
          </a:xfrm>
          <a:prstGeom prst="rect">
            <a:avLst/>
          </a:prstGeom>
        </p:spPr>
      </p:pic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9ED973E0-9C51-2033-8A74-4F709C700347}"/>
              </a:ext>
            </a:extLst>
          </p:cNvPr>
          <p:cNvSpPr/>
          <p:nvPr/>
        </p:nvSpPr>
        <p:spPr>
          <a:xfrm>
            <a:off x="4228380" y="1838747"/>
            <a:ext cx="1080120" cy="216024"/>
          </a:xfrm>
          <a:prstGeom prst="roundRect">
            <a:avLst/>
          </a:prstGeom>
          <a:solidFill>
            <a:srgbClr val="FAED9A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100" b="1" dirty="0">
                <a:solidFill>
                  <a:schemeClr val="bg1"/>
                </a:solidFill>
              </a:rPr>
              <a:t>質或量的改變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E22B8A54-D387-5584-90C6-A8F93BDD6974}"/>
              </a:ext>
            </a:extLst>
          </p:cNvPr>
          <p:cNvSpPr/>
          <p:nvPr/>
        </p:nvSpPr>
        <p:spPr>
          <a:xfrm>
            <a:off x="2205980" y="2071316"/>
            <a:ext cx="1512168" cy="216024"/>
          </a:xfrm>
          <a:prstGeom prst="roundRect">
            <a:avLst/>
          </a:prstGeom>
          <a:solidFill>
            <a:srgbClr val="FBEE9B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100" b="1" dirty="0">
                <a:solidFill>
                  <a:schemeClr val="bg1"/>
                </a:solidFill>
              </a:rPr>
              <a:t>油脂變稠</a:t>
            </a:r>
            <a:r>
              <a:rPr lang="en-US" altLang="zh-TW" sz="1100" b="1" dirty="0">
                <a:solidFill>
                  <a:schemeClr val="bg1"/>
                </a:solidFill>
              </a:rPr>
              <a:t>/</a:t>
            </a:r>
            <a:r>
              <a:rPr lang="zh-TW" altLang="en-US" sz="1100" b="1" dirty="0">
                <a:solidFill>
                  <a:schemeClr val="bg1"/>
                </a:solidFill>
              </a:rPr>
              <a:t>腺體角質化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6B6F1042-9F84-5EBA-D911-D492C76FDEA5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5545667" y="3743694"/>
            <a:ext cx="4671697" cy="51503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4D663B32-DE8E-0BD8-F96B-695BD4584C78}"/>
              </a:ext>
            </a:extLst>
          </p:cNvPr>
          <p:cNvSpPr/>
          <p:nvPr/>
        </p:nvSpPr>
        <p:spPr>
          <a:xfrm>
            <a:off x="5308500" y="3652657"/>
            <a:ext cx="618733" cy="184826"/>
          </a:xfrm>
          <a:prstGeom prst="roundRect">
            <a:avLst/>
          </a:prstGeom>
          <a:solidFill>
            <a:srgbClr val="EEF1C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b="1" dirty="0">
                <a:solidFill>
                  <a:schemeClr val="bg1"/>
                </a:solidFill>
              </a:rPr>
              <a:t>(</a:t>
            </a:r>
            <a:r>
              <a:rPr lang="zh-TW" altLang="en-US" sz="1400" b="1" dirty="0">
                <a:solidFill>
                  <a:schemeClr val="bg1"/>
                </a:solidFill>
              </a:rPr>
              <a:t>脂漏</a:t>
            </a:r>
            <a:r>
              <a:rPr lang="en-US" altLang="zh-TW" sz="1400" b="1" dirty="0">
                <a:solidFill>
                  <a:schemeClr val="bg1"/>
                </a:solidFill>
              </a:rPr>
              <a:t>)</a:t>
            </a:r>
            <a:endParaRPr lang="zh-TW" altLang="en-US" sz="1400" b="1" dirty="0">
              <a:solidFill>
                <a:schemeClr val="bg1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1FB6BA3-D031-0A91-B1AB-D31B2803AD32}"/>
              </a:ext>
            </a:extLst>
          </p:cNvPr>
          <p:cNvSpPr txBox="1"/>
          <p:nvPr/>
        </p:nvSpPr>
        <p:spPr>
          <a:xfrm>
            <a:off x="10214436" y="4439518"/>
            <a:ext cx="15841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1100" b="1" i="0" dirty="0">
                <a:solidFill>
                  <a:srgbClr val="4F54A9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葡萄球菌、痤瘡桿菌、</a:t>
            </a:r>
            <a:r>
              <a:rPr lang="zh-TW" altLang="en-US" sz="1100" b="1" dirty="0">
                <a:solidFill>
                  <a:srgbClr val="4F54A9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油芽孢桿菌、</a:t>
            </a:r>
            <a:r>
              <a:rPr lang="zh-TW" altLang="en-US" sz="1100" b="1" i="0" dirty="0">
                <a:solidFill>
                  <a:srgbClr val="4F54A9"/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蠕形蟎蟲</a:t>
            </a:r>
            <a:endParaRPr lang="zh-TW" altLang="en-US" sz="1100" b="1" dirty="0">
              <a:solidFill>
                <a:srgbClr val="4F54A9"/>
              </a:solidFill>
              <a:highlight>
                <a:srgbClr val="FFFF00"/>
              </a:highlight>
            </a:endParaRP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59FA7B6D-EFD3-2922-4E9A-AEC6A1302D4A}"/>
              </a:ext>
            </a:extLst>
          </p:cNvPr>
          <p:cNvSpPr/>
          <p:nvPr/>
        </p:nvSpPr>
        <p:spPr>
          <a:xfrm>
            <a:off x="9899317" y="3525886"/>
            <a:ext cx="2171759" cy="148728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409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CC12A029-C96E-65F2-1AE2-44B269D98A98}"/>
              </a:ext>
            </a:extLst>
          </p:cNvPr>
          <p:cNvSpPr txBox="1"/>
          <p:nvPr/>
        </p:nvSpPr>
        <p:spPr>
          <a:xfrm>
            <a:off x="627509" y="791994"/>
            <a:ext cx="712308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42797">
              <a:defRPr/>
            </a:pPr>
            <a:r>
              <a:rPr lang="en-US" altLang="zh-TW" sz="2400" dirty="0">
                <a:solidFill>
                  <a:srgbClr val="333333"/>
                </a:solidFill>
                <a:latin typeface="Aptos" panose="020B0004020202020204" pitchFamily="34" charset="0"/>
                <a:ea typeface="新細明體" panose="02020500000000000000" pitchFamily="18" charset="-120"/>
              </a:rPr>
              <a:t>Quickly assess such aspects as whether or not rosacea or other skin problems around the face</a:t>
            </a:r>
          </a:p>
          <a:p>
            <a:pPr defTabSz="342797">
              <a:defRPr/>
            </a:pPr>
            <a:endParaRPr lang="en-US" altLang="zh-TW" b="1" dirty="0">
              <a:solidFill>
                <a:srgbClr val="002060"/>
              </a:solidFill>
              <a:latin typeface="Aptos" panose="020B0004020202020204" pitchFamily="34" charset="0"/>
              <a:ea typeface="Microsoft GothicNeo" panose="020B0503020000020004" pitchFamily="34" charset="-127"/>
              <a:cs typeface="Microsoft GothicNeo" panose="020B0503020000020004" pitchFamily="34" charset="-127"/>
            </a:endParaRPr>
          </a:p>
          <a:p>
            <a:pPr marL="107125" indent="-107125" defTabSz="342797">
              <a:buFont typeface="Arial" panose="020B0604020202020204" pitchFamily="34" charset="0"/>
              <a:buChar char="•"/>
              <a:defRPr/>
            </a:pPr>
            <a:r>
              <a:rPr lang="en-US" altLang="zh-TW" sz="2400" b="1" dirty="0">
                <a:solidFill>
                  <a:srgbClr val="002060"/>
                </a:solidFill>
                <a:latin typeface="Aptos" panose="020B00040202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Look at the whole patient</a:t>
            </a:r>
          </a:p>
          <a:p>
            <a:pPr marL="342797" lvl="1" indent="-171399" defTabSz="342797">
              <a:buFont typeface="Wingdings" charset="2"/>
              <a:buChar char="ü"/>
              <a:defRPr/>
            </a:pPr>
            <a:r>
              <a:rPr lang="en-US" altLang="zh-TW" sz="2000" b="1" dirty="0">
                <a:solidFill>
                  <a:srgbClr val="002060"/>
                </a:solidFill>
                <a:latin typeface="Aptos" panose="020B00040202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Rosacea (High correlation)</a:t>
            </a:r>
          </a:p>
          <a:p>
            <a:pPr marL="342797" lvl="1" indent="-171399" defTabSz="342797">
              <a:buFont typeface="Wingdings" charset="2"/>
              <a:buChar char="ü"/>
              <a:defRPr/>
            </a:pPr>
            <a:r>
              <a:rPr lang="en-US" altLang="zh-TW" sz="2000" b="1" dirty="0">
                <a:solidFill>
                  <a:srgbClr val="002060"/>
                </a:solidFill>
                <a:latin typeface="Aptos" panose="020B00040202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Seborrheic dermatitis with blepharitis</a:t>
            </a:r>
          </a:p>
          <a:p>
            <a:pPr marL="342797" lvl="1" indent="-171399" defTabSz="342797">
              <a:buFont typeface="Wingdings" charset="2"/>
              <a:buChar char="ü"/>
              <a:defRPr/>
            </a:pPr>
            <a:r>
              <a:rPr lang="en-US" altLang="zh-TW" sz="2000" b="1" dirty="0">
                <a:solidFill>
                  <a:srgbClr val="002060"/>
                </a:solidFill>
                <a:latin typeface="Aptos" panose="020B0004020202020204" pitchFamily="34" charset="0"/>
                <a:ea typeface="Microsoft GothicNeo" panose="020B0503020000020004" pitchFamily="34" charset="-127"/>
                <a:cs typeface="Microsoft GothicNeo" panose="020B0503020000020004" pitchFamily="34" charset="-127"/>
              </a:rPr>
              <a:t>Chalazion</a:t>
            </a: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FA263EAA-26EE-C84E-BF41-3B21957CE564}"/>
              </a:ext>
            </a:extLst>
          </p:cNvPr>
          <p:cNvGrpSpPr/>
          <p:nvPr/>
        </p:nvGrpSpPr>
        <p:grpSpPr>
          <a:xfrm>
            <a:off x="4629297" y="3347003"/>
            <a:ext cx="2930229" cy="2188034"/>
            <a:chOff x="8321609" y="3059498"/>
            <a:chExt cx="2676591" cy="1915942"/>
          </a:xfrm>
        </p:grpSpPr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0B471352-08AC-FDC6-BD83-ACC9AB6D4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1609" y="3059498"/>
              <a:ext cx="2559182" cy="1727289"/>
            </a:xfrm>
            <a:prstGeom prst="rect">
              <a:avLst/>
            </a:prstGeom>
          </p:spPr>
        </p:pic>
        <p:sp>
          <p:nvSpPr>
            <p:cNvPr id="14" name="文字方塊 13">
              <a:extLst>
                <a:ext uri="{FF2B5EF4-FFF2-40B4-BE49-F238E27FC236}">
                  <a16:creationId xmlns:a16="http://schemas.microsoft.com/office/drawing/2014/main" id="{B3E7DE46-5AA8-2275-9387-65B8D1193E57}"/>
                </a:ext>
              </a:extLst>
            </p:cNvPr>
            <p:cNvSpPr txBox="1"/>
            <p:nvPr/>
          </p:nvSpPr>
          <p:spPr>
            <a:xfrm>
              <a:off x="8547100" y="4786787"/>
              <a:ext cx="2451100" cy="1886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126"/>
              <a:r>
                <a:rPr lang="en-US" altLang="zh-TW" sz="800" b="1" i="1" dirty="0">
                  <a:solidFill>
                    <a:srgbClr val="333333"/>
                  </a:solidFill>
                  <a:latin typeface="Aptos" panose="020B0004020202020204" pitchFamily="34" charset="0"/>
                  <a:ea typeface="新細明體" panose="02020500000000000000" pitchFamily="18" charset="-120"/>
                </a:rPr>
                <a:t>Seborrheic dermatitis with blepharitis</a:t>
              </a:r>
              <a:endParaRPr lang="zh-TW" altLang="en-US" sz="800" i="1" dirty="0">
                <a:solidFill>
                  <a:prstClr val="black"/>
                </a:solidFill>
                <a:latin typeface="Aptos" panose="020B0004020202020204" pitchFamily="34" charset="0"/>
                <a:ea typeface="新細明體" panose="02020500000000000000" pitchFamily="18" charset="-120"/>
              </a:endParaRPr>
            </a:p>
          </p:txBody>
        </p:sp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2197D4BA-13E0-A0D3-74DB-F94A8BDB18C5}"/>
              </a:ext>
            </a:extLst>
          </p:cNvPr>
          <p:cNvGrpSpPr/>
          <p:nvPr/>
        </p:nvGrpSpPr>
        <p:grpSpPr>
          <a:xfrm>
            <a:off x="990600" y="3357076"/>
            <a:ext cx="3387741" cy="2269023"/>
            <a:chOff x="4474641" y="3023932"/>
            <a:chExt cx="3297759" cy="2209131"/>
          </a:xfrm>
        </p:grpSpPr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9537F704-3137-8843-0E1A-365332F920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4641" y="3023932"/>
              <a:ext cx="3297759" cy="1922580"/>
            </a:xfrm>
            <a:prstGeom prst="rect">
              <a:avLst/>
            </a:prstGeom>
          </p:spPr>
        </p:pic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ABA8F781-B595-00FB-5B76-7290CF9248F3}"/>
                </a:ext>
              </a:extLst>
            </p:cNvPr>
            <p:cNvSpPr txBox="1"/>
            <p:nvPr/>
          </p:nvSpPr>
          <p:spPr>
            <a:xfrm>
              <a:off x="5733829" y="5002231"/>
              <a:ext cx="1180659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126"/>
              <a:r>
                <a:rPr lang="en-US" altLang="zh-TW" sz="900" b="1" i="1" dirty="0">
                  <a:solidFill>
                    <a:srgbClr val="333333"/>
                  </a:solidFill>
                  <a:latin typeface="Aptos" panose="020B0004020202020204" pitchFamily="34" charset="0"/>
                  <a:ea typeface="新細明體" panose="02020500000000000000" pitchFamily="18" charset="-120"/>
                </a:rPr>
                <a:t>Chalazion</a:t>
              </a:r>
              <a:endParaRPr lang="zh-TW" altLang="en-US" sz="900" i="1" dirty="0">
                <a:solidFill>
                  <a:prstClr val="black"/>
                </a:solidFill>
                <a:latin typeface="Aptos" panose="020B0004020202020204" pitchFamily="34" charset="0"/>
                <a:ea typeface="新細明體" panose="02020500000000000000" pitchFamily="18" charset="-120"/>
              </a:endParaRPr>
            </a:p>
          </p:txBody>
        </p:sp>
      </p:grpSp>
      <p:sp>
        <p:nvSpPr>
          <p:cNvPr id="7" name="Rectangle 54">
            <a:extLst>
              <a:ext uri="{FF2B5EF4-FFF2-40B4-BE49-F238E27FC236}">
                <a16:creationId xmlns:a16="http://schemas.microsoft.com/office/drawing/2014/main" id="{C24DC541-4375-18D9-9611-8BDBC6311887}"/>
              </a:ext>
            </a:extLst>
          </p:cNvPr>
          <p:cNvSpPr/>
          <p:nvPr/>
        </p:nvSpPr>
        <p:spPr>
          <a:xfrm>
            <a:off x="627509" y="254677"/>
            <a:ext cx="9211567" cy="404886"/>
          </a:xfrm>
          <a:prstGeom prst="rect">
            <a:avLst/>
          </a:prstGeom>
        </p:spPr>
        <p:txBody>
          <a:bodyPr lIns="0" tIns="0" rIns="0" bIns="0"/>
          <a:lstStyle/>
          <a:p>
            <a:pPr defTabSz="914126">
              <a:spcBef>
                <a:spcPts val="1000"/>
              </a:spcBef>
            </a:pPr>
            <a:r>
              <a:rPr lang="en-US" sz="2399" b="1" dirty="0">
                <a:solidFill>
                  <a:srgbClr val="5C2D84"/>
                </a:solidFill>
                <a:latin typeface="Aptos" panose="020B0004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Classifying MGD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CD25554-17AF-CFC4-6D89-D2F037B39012}"/>
              </a:ext>
            </a:extLst>
          </p:cNvPr>
          <p:cNvSpPr txBox="1"/>
          <p:nvPr/>
        </p:nvSpPr>
        <p:spPr>
          <a:xfrm>
            <a:off x="1541925" y="6287604"/>
            <a:ext cx="849071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126">
              <a:spcBef>
                <a:spcPts val="300"/>
              </a:spcBef>
            </a:pPr>
            <a:r>
              <a:rPr lang="en-US" altLang="zh-TW" sz="800" b="1" dirty="0">
                <a:solidFill>
                  <a:prstClr val="black">
                    <a:lumMod val="65000"/>
                    <a:lumOff val="35000"/>
                  </a:prstClr>
                </a:solidFill>
                <a:latin typeface="Aptos" panose="020B00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References: Review of </a:t>
            </a:r>
            <a:r>
              <a:rPr lang="en-US" altLang="zh-TW" sz="800" b="1" dirty="0">
                <a:solidFill>
                  <a:srgbClr val="E7E6E6">
                    <a:lumMod val="50000"/>
                  </a:srgbClr>
                </a:solidFill>
                <a:latin typeface="Aptos" panose="020B00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ophthalmology </a:t>
            </a:r>
            <a:r>
              <a:rPr lang="en-US" altLang="zh-TW" sz="800" b="1" dirty="0">
                <a:solidFill>
                  <a:srgbClr val="E7E6E6">
                    <a:lumMod val="50000"/>
                  </a:srgbClr>
                </a:solidFill>
                <a:latin typeface="Aptos" panose="020B0004020202020204" pitchFamily="34" charset="0"/>
                <a:ea typeface="新細明體" panose="02020500000000000000" pitchFamily="18" charset="-120"/>
              </a:rPr>
              <a:t>Diagnosis and Management of Blepharitis </a:t>
            </a:r>
            <a:r>
              <a:rPr lang="zh-TW" altLang="en-US" sz="800" b="1" dirty="0">
                <a:solidFill>
                  <a:srgbClr val="E7E6E6">
                    <a:lumMod val="50000"/>
                  </a:srgbClr>
                </a:solidFill>
                <a:latin typeface="Aptos" panose="020B0004020202020204" pitchFamily="34" charset="0"/>
                <a:ea typeface="新細明體" panose="02020500000000000000" pitchFamily="18" charset="-120"/>
              </a:rPr>
              <a:t>；</a:t>
            </a:r>
            <a:r>
              <a:rPr lang="en-US" altLang="zh-TW" sz="800" dirty="0">
                <a:solidFill>
                  <a:prstClr val="black"/>
                </a:solidFill>
                <a:latin typeface="Aptos" panose="020B0004020202020204" pitchFamily="34" charset="0"/>
                <a:ea typeface="新細明體" panose="02020500000000000000" pitchFamily="18" charset="-120"/>
              </a:rPr>
              <a:t>the-experts-open-up-on-meibomian-dysfunction</a:t>
            </a:r>
            <a:endParaRPr lang="en-US" altLang="zh-TW" sz="800" b="1" dirty="0">
              <a:solidFill>
                <a:srgbClr val="E7E6E6">
                  <a:lumMod val="50000"/>
                </a:srgbClr>
              </a:solidFill>
              <a:latin typeface="Aptos" panose="020B0004020202020204" pitchFamily="34" charset="0"/>
              <a:ea typeface="新細明體" panose="02020500000000000000" pitchFamily="18" charset="-120"/>
            </a:endParaRPr>
          </a:p>
        </p:txBody>
      </p:sp>
      <p:pic>
        <p:nvPicPr>
          <p:cNvPr id="2050" name="Picture 2" descr="faces of rosacea">
            <a:extLst>
              <a:ext uri="{FF2B5EF4-FFF2-40B4-BE49-F238E27FC236}">
                <a16:creationId xmlns:a16="http://schemas.microsoft.com/office/drawing/2014/main" id="{E12ECA49-E230-46F3-DCD0-70E3BEAA39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677850" y="283897"/>
            <a:ext cx="4223518" cy="550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71657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Fvg_pCZ9figqzsnUwSY0g"/>
</p:tagLst>
</file>

<file path=ppt/theme/theme1.xml><?xml version="1.0" encoding="utf-8"?>
<a:theme xmlns:a="http://schemas.openxmlformats.org/drawingml/2006/main" name="數位藍色隧道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874_TF02895261_TF02895261.potx" id="{F8047FC8-86B8-44EE-9382-D3588CF80228}" vid="{9DB499AF-D107-4A33-89D5-2CE4B1B5269D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d88a8e79-f960-4885-9548-44c027780baf}" enabled="1" method="Standard" siteId="{73561903-7c11-4927-809d-b9a31fda7d6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數位藍色隧道商務簡報 (寬螢幕)</Template>
  <TotalTime>1395</TotalTime>
  <Words>987</Words>
  <Application>Microsoft Macintosh PowerPoint</Application>
  <PresentationFormat>Custom</PresentationFormat>
  <Paragraphs>129</Paragraphs>
  <Slides>9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18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30" baseType="lpstr">
      <vt:lpstr>Bahnschrift SemiLight SemiConde</vt:lpstr>
      <vt:lpstr>BlinkMacSystemFont</vt:lpstr>
      <vt:lpstr>Google Sans</vt:lpstr>
      <vt:lpstr>Gotham Bold</vt:lpstr>
      <vt:lpstr>Gotham Book</vt:lpstr>
      <vt:lpstr>Inter</vt:lpstr>
      <vt:lpstr>Microsoft JhengHei UI</vt:lpstr>
      <vt:lpstr>PMingLiU</vt:lpstr>
      <vt:lpstr>Aptos</vt:lpstr>
      <vt:lpstr>Arial</vt:lpstr>
      <vt:lpstr>Bahnschrift Light Condensed</vt:lpstr>
      <vt:lpstr>Calibri</vt:lpstr>
      <vt:lpstr>Calibri Light</vt:lpstr>
      <vt:lpstr>Corbel</vt:lpstr>
      <vt:lpstr>Lato</vt:lpstr>
      <vt:lpstr>Open Sans</vt:lpstr>
      <vt:lpstr>Open Sans Semibold</vt:lpstr>
      <vt:lpstr>Wingdings</vt:lpstr>
      <vt:lpstr>數位藍色隧道 16x9</vt:lpstr>
      <vt:lpstr>1_Office Theme</vt:lpstr>
      <vt:lpstr>think-cell Slide</vt:lpstr>
      <vt:lpstr>Dry Eye Management</vt:lpstr>
      <vt:lpstr>Almost 1/3 people suffered from DED in Taiwan</vt:lpstr>
      <vt:lpstr>何謂乾眼症？ (TFOS DEWS II 2017)</vt:lpstr>
      <vt:lpstr>何謂乾眼症？ (New Global Consensus 2020)</vt:lpstr>
      <vt:lpstr>乾眼症的風險因子 (TFOS DEWS II 2017)</vt:lpstr>
      <vt:lpstr>乾眼症的分類 (TFOS DEWS II 2017)</vt:lpstr>
      <vt:lpstr>乾眼症病生理惡性循環 (Vicious Circle)</vt:lpstr>
      <vt:lpstr>瞼板腺功能障礙 (MGD) 的病生理機轉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Bruce Kao</dc:creator>
  <cp:lastModifiedBy>Kevin Ke</cp:lastModifiedBy>
  <cp:revision>33</cp:revision>
  <dcterms:created xsi:type="dcterms:W3CDTF">2024-09-24T09:32:14Z</dcterms:created>
  <dcterms:modified xsi:type="dcterms:W3CDTF">2025-02-13T15:02:09Z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